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899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8408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089327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10489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00862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5299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3732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710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437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937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295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78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1094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4399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280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84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F37A8-068D-4A81-8B46-C6FAC149344A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AE48EC-E1AB-46A1-855B-BC74CA0F534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560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75028" y="1688950"/>
            <a:ext cx="7684065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6600" b="1" cap="none" spc="0" dirty="0" smtClean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3"/>
                </a:solidFill>
                <a:effectLst/>
              </a:rPr>
              <a:t>Технология обработки числовых данных</a:t>
            </a:r>
            <a:endParaRPr lang="ru-RU" sz="6600" b="1" cap="none" spc="0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11430000" y="6174377"/>
            <a:ext cx="579120" cy="49638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312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2404" y="609600"/>
            <a:ext cx="5021598" cy="13208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Содержание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smtClean="0">
                <a:hlinkClick r:id="rId2" action="ppaction://hlinksldjump"/>
              </a:rPr>
              <a:t>Табличный процессор.</a:t>
            </a:r>
            <a:endParaRPr lang="ru-RU" dirty="0" smtClean="0"/>
          </a:p>
          <a:p>
            <a:r>
              <a:rPr lang="ru-RU" dirty="0" smtClean="0"/>
              <a:t>2. </a:t>
            </a:r>
            <a:r>
              <a:rPr lang="ru-RU" dirty="0" smtClean="0">
                <a:hlinkClick r:id="rId3" action="ppaction://hlinksldjump"/>
              </a:rPr>
              <a:t>Примеры табличных процессоров.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smtClean="0">
                <a:hlinkClick r:id="rId4" action="ppaction://hlinksldjump"/>
              </a:rPr>
              <a:t>Форматы данных в табличном процессоре.</a:t>
            </a:r>
            <a:endParaRPr lang="ru-RU" dirty="0" smtClean="0"/>
          </a:p>
          <a:p>
            <a:r>
              <a:rPr lang="ru-RU" dirty="0" smtClean="0"/>
              <a:t>4. </a:t>
            </a:r>
            <a:r>
              <a:rPr lang="ru-RU" dirty="0" smtClean="0">
                <a:hlinkClick r:id="rId5" action="ppaction://hlinksldjump"/>
              </a:rPr>
              <a:t>Что такое строка, столбец, ячейка, их обозначение.</a:t>
            </a:r>
            <a:endParaRPr lang="ru-RU" dirty="0" smtClean="0"/>
          </a:p>
          <a:p>
            <a:r>
              <a:rPr lang="ru-RU" dirty="0" smtClean="0"/>
              <a:t>5. </a:t>
            </a:r>
            <a:r>
              <a:rPr lang="ru-RU" dirty="0" smtClean="0">
                <a:hlinkClick r:id="rId6" action="ppaction://hlinksldjump"/>
              </a:rPr>
              <a:t>Встроенные функции в табличном процессоре.</a:t>
            </a:r>
            <a:endParaRPr lang="ru-RU" dirty="0" smtClean="0"/>
          </a:p>
          <a:p>
            <a:r>
              <a:rPr lang="ru-RU" dirty="0" smtClean="0"/>
              <a:t>6. </a:t>
            </a:r>
            <a:r>
              <a:rPr lang="ru-RU" dirty="0" smtClean="0">
                <a:hlinkClick r:id="rId7" action="ppaction://hlinksldjump"/>
              </a:rPr>
              <a:t>Правила составления формул в табличном процессоре.</a:t>
            </a:r>
            <a:endParaRPr lang="ru-RU" dirty="0" smtClean="0"/>
          </a:p>
          <a:p>
            <a:r>
              <a:rPr lang="ru-RU" dirty="0" smtClean="0"/>
              <a:t>7. </a:t>
            </a:r>
            <a:r>
              <a:rPr lang="ru-RU" dirty="0" smtClean="0">
                <a:hlinkClick r:id="rId8" action="ppaction://hlinksldjump"/>
              </a:rPr>
              <a:t>Абсолютная и относительная адресация в табличном процессоре. </a:t>
            </a:r>
            <a:endParaRPr lang="ru-RU" dirty="0" smtClean="0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1251474" y="6041362"/>
            <a:ext cx="609600" cy="52490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10554789" y="6041362"/>
            <a:ext cx="583474" cy="533609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529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udfile.net/html/2706/630/html_i3dseI_0hu.XFK3/img-GStmc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16003" y="3157943"/>
            <a:ext cx="4531531" cy="354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6550" y="423168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Табличный процессор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5392" y="1379354"/>
            <a:ext cx="10339855" cy="3880773"/>
          </a:xfrm>
        </p:spPr>
        <p:txBody>
          <a:bodyPr/>
          <a:lstStyle/>
          <a:p>
            <a:r>
              <a:rPr lang="ru-RU" sz="2400" b="1" u="sng" dirty="0" smtClean="0">
                <a:solidFill>
                  <a:schemeClr val="accent1"/>
                </a:solidFill>
              </a:rPr>
              <a:t>Табличный</a:t>
            </a:r>
            <a:r>
              <a:rPr lang="ru-RU" sz="2400" b="1" u="sng" dirty="0">
                <a:solidFill>
                  <a:schemeClr val="accent1"/>
                </a:solidFill>
              </a:rPr>
              <a:t> </a:t>
            </a:r>
            <a:r>
              <a:rPr lang="ru-RU" sz="2400" b="1" u="sng" dirty="0" smtClean="0">
                <a:solidFill>
                  <a:schemeClr val="accent1"/>
                </a:solidFill>
              </a:rPr>
              <a:t>процессор</a:t>
            </a:r>
            <a:r>
              <a:rPr lang="ru-RU" dirty="0" smtClean="0"/>
              <a:t>  - это категория программного обеспечения, предназначенного</a:t>
            </a:r>
            <a:r>
              <a:rPr lang="ru-RU" dirty="0"/>
              <a:t> для работы с электронными таблицами. Изначально табличные редакторы позволяли обрабатывать исключительно двухмерные таблицы, прежде всего с числовыми данными, но затем появились продукты, обладавшие помимо этого возможностью включать текстовые, графические и другие мультимедийные элементы. Инструментарий электронных таблиц включает мощные математические функции, позволяющие вести сложные статистические, финансовые и прочие расчеты.</a:t>
            </a:r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0459967" y="6075363"/>
            <a:ext cx="670560" cy="63137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9666514" y="6122126"/>
            <a:ext cx="627017" cy="58460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298112" y="6093586"/>
            <a:ext cx="714103" cy="6416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9850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LibreOffice Cal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94157" y="339931"/>
            <a:ext cx="4547434" cy="3232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7548" y="538579"/>
            <a:ext cx="8596668" cy="13208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Примеры табличный процессоров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84438"/>
            <a:ext cx="8596668" cy="3880773"/>
          </a:xfrm>
        </p:spPr>
        <p:txBody>
          <a:bodyPr/>
          <a:lstStyle/>
          <a:p>
            <a:r>
              <a:rPr lang="ru-RU" dirty="0" smtClean="0"/>
              <a:t>1. </a:t>
            </a:r>
            <a:r>
              <a:rPr lang="en-US" dirty="0"/>
              <a:t>MS Excel</a:t>
            </a:r>
            <a:endParaRPr lang="ru-RU" dirty="0" smtClean="0"/>
          </a:p>
          <a:p>
            <a:r>
              <a:rPr lang="ru-RU" dirty="0" smtClean="0"/>
              <a:t>2. </a:t>
            </a:r>
            <a:r>
              <a:rPr lang="en-US" dirty="0" err="1"/>
              <a:t>LibreOffice</a:t>
            </a:r>
            <a:r>
              <a:rPr lang="en-US" dirty="0"/>
              <a:t> </a:t>
            </a:r>
            <a:r>
              <a:rPr lang="en-US" dirty="0" err="1" smtClean="0"/>
              <a:t>Calc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en-US" dirty="0" err="1" smtClean="0"/>
              <a:t>Gnumeric</a:t>
            </a:r>
            <a:endParaRPr lang="ru-RU" dirty="0" smtClean="0"/>
          </a:p>
          <a:p>
            <a:r>
              <a:rPr lang="ru-RU" dirty="0" smtClean="0"/>
              <a:t>4. </a:t>
            </a:r>
            <a:r>
              <a:rPr lang="en-US" dirty="0"/>
              <a:t>OpenOffice.org </a:t>
            </a:r>
            <a:r>
              <a:rPr lang="en-US" dirty="0" err="1" smtClean="0"/>
              <a:t>Calc</a:t>
            </a:r>
            <a:endParaRPr lang="ru-RU" dirty="0" smtClean="0"/>
          </a:p>
          <a:p>
            <a:r>
              <a:rPr lang="ru-RU" dirty="0" smtClean="0"/>
              <a:t>5. </a:t>
            </a:r>
            <a:r>
              <a:rPr lang="en-US" dirty="0" err="1"/>
              <a:t>LibreOffice</a:t>
            </a:r>
            <a:r>
              <a:rPr lang="en-US" dirty="0"/>
              <a:t> </a:t>
            </a:r>
            <a:r>
              <a:rPr lang="en-US" dirty="0" smtClean="0"/>
              <a:t>Base</a:t>
            </a:r>
            <a:endParaRPr lang="ru-RU" dirty="0" smtClean="0"/>
          </a:p>
        </p:txBody>
      </p:sp>
      <p:pic>
        <p:nvPicPr>
          <p:cNvPr id="2050" name="Picture 2" descr="https://studfile.net/html/2706/630/html_i3dseI_0hu.XFK3/img-JoFyS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44923" y="1165037"/>
            <a:ext cx="3492089" cy="237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numeri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4859" y="3768143"/>
            <a:ext cx="3261724" cy="3006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OpenOffice.org Cal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9744" y="3685004"/>
            <a:ext cx="3802065" cy="317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LibreOffice Ba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7" y="4154171"/>
            <a:ext cx="3275860" cy="262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Управляющая кнопка: домой 3">
            <a:hlinkClick r:id="rId7" action="ppaction://hlinksldjump" highlightClick="1"/>
          </p:cNvPr>
          <p:cNvSpPr/>
          <p:nvPr/>
        </p:nvSpPr>
        <p:spPr>
          <a:xfrm>
            <a:off x="10589433" y="5956663"/>
            <a:ext cx="536758" cy="5573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9880980" y="5956663"/>
            <a:ext cx="545670" cy="56605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347109" y="5965371"/>
            <a:ext cx="592183" cy="5486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4988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612" y="325515"/>
            <a:ext cx="9620764" cy="13208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Форматы данных в табличном                     					процессоре</a:t>
            </a:r>
            <a:endParaRPr lang="ru-RU" sz="4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1758122"/>
              </p:ext>
            </p:extLst>
          </p:nvPr>
        </p:nvGraphicFramePr>
        <p:xfrm>
          <a:off x="966677" y="2193359"/>
          <a:ext cx="8425896" cy="3381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948">
                  <a:extLst>
                    <a:ext uri="{9D8B030D-6E8A-4147-A177-3AD203B41FA5}">
                      <a16:colId xmlns:a16="http://schemas.microsoft.com/office/drawing/2014/main" xmlns="" val="1888544572"/>
                    </a:ext>
                  </a:extLst>
                </a:gridCol>
                <a:gridCol w="4212948">
                  <a:extLst>
                    <a:ext uri="{9D8B030D-6E8A-4147-A177-3AD203B41FA5}">
                      <a16:colId xmlns:a16="http://schemas.microsoft.com/office/drawing/2014/main" xmlns="" val="3620021107"/>
                    </a:ext>
                  </a:extLst>
                </a:gridCol>
              </a:tblGrid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Формат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Пример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34692388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Числовой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1234,01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0696771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Процентный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   67%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90532190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Научный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1,234Е+03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6360791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</a:t>
                      </a:r>
                      <a:r>
                        <a:rPr lang="ru-RU" baseline="0" dirty="0" smtClean="0"/>
                        <a:t>  </a:t>
                      </a:r>
                      <a:r>
                        <a:rPr lang="ru-RU" dirty="0" smtClean="0"/>
                        <a:t>Дробный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1234/4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5884119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Денежный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 1234р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6007542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 Дата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06.04.2020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358032"/>
                  </a:ext>
                </a:extLst>
              </a:tr>
              <a:tr h="422727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  10:30:07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40573602"/>
                  </a:ext>
                </a:extLst>
              </a:tr>
            </a:tbl>
          </a:graphicData>
        </a:graphic>
      </p:graphicFrame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10737669" y="6087291"/>
            <a:ext cx="609600" cy="5747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9962606" y="6113417"/>
            <a:ext cx="574765" cy="58347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547567" y="6113417"/>
            <a:ext cx="566057" cy="59218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9191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071" y="357915"/>
            <a:ext cx="8596668" cy="3880773"/>
          </a:xfrm>
        </p:spPr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accent1"/>
                </a:solidFill>
              </a:rPr>
              <a:t>Столбцы</a:t>
            </a:r>
            <a:r>
              <a:rPr lang="ru-RU" b="1" u="sng" dirty="0">
                <a:solidFill>
                  <a:schemeClr val="accent1"/>
                </a:solidFill>
              </a:rPr>
              <a:t> </a:t>
            </a:r>
            <a:r>
              <a:rPr lang="ru-RU" dirty="0" smtClean="0"/>
              <a:t>–</a:t>
            </a:r>
            <a:r>
              <a:rPr lang="ru-RU" dirty="0"/>
              <a:t> </a:t>
            </a:r>
            <a:r>
              <a:rPr lang="ru-RU" dirty="0" smtClean="0"/>
              <a:t>это </a:t>
            </a:r>
            <a:r>
              <a:rPr lang="ru-RU" dirty="0"/>
              <a:t>совокупность </a:t>
            </a:r>
            <a:r>
              <a:rPr lang="ru-RU" dirty="0" smtClean="0"/>
              <a:t>вертикально </a:t>
            </a:r>
            <a:r>
              <a:rPr lang="ru-RU" dirty="0"/>
              <a:t>расположенных ячеек</a:t>
            </a:r>
            <a:r>
              <a:rPr lang="ru-RU" dirty="0" smtClean="0"/>
              <a:t>. </a:t>
            </a:r>
            <a:r>
              <a:rPr lang="ru-RU" dirty="0"/>
              <a:t>Имена столбцов</a:t>
            </a:r>
            <a:r>
              <a:rPr lang="ru-RU" b="1" dirty="0"/>
              <a:t> </a:t>
            </a:r>
            <a:r>
              <a:rPr lang="ru-RU" dirty="0"/>
              <a:t>- это буквы латинского алфавита </a:t>
            </a:r>
            <a:r>
              <a:rPr lang="ru-RU" dirty="0" smtClean="0"/>
              <a:t>от </a:t>
            </a:r>
            <a:r>
              <a:rPr lang="ru-RU" sz="2000" b="1" dirty="0">
                <a:solidFill>
                  <a:schemeClr val="accent1"/>
                </a:solidFill>
              </a:rPr>
              <a:t>А</a:t>
            </a:r>
            <a:r>
              <a:rPr lang="ru-RU" dirty="0"/>
              <a:t> до </a:t>
            </a:r>
            <a:r>
              <a:rPr lang="ru-RU" sz="2000" b="1" dirty="0">
                <a:solidFill>
                  <a:schemeClr val="accent1"/>
                </a:solidFill>
              </a:rPr>
              <a:t>Z</a:t>
            </a:r>
            <a:r>
              <a:rPr lang="ru-RU" dirty="0"/>
              <a:t>. Если этого количества не хватает, используют двухбуквенные обозначения </a:t>
            </a:r>
            <a:r>
              <a:rPr lang="ru-RU" sz="2000" b="1" dirty="0">
                <a:solidFill>
                  <a:schemeClr val="accent1"/>
                </a:solidFill>
              </a:rPr>
              <a:t>АА</a:t>
            </a:r>
            <a:r>
              <a:rPr lang="ru-RU" dirty="0"/>
              <a:t>, </a:t>
            </a:r>
            <a:r>
              <a:rPr lang="ru-RU" sz="2000" b="1" dirty="0">
                <a:solidFill>
                  <a:schemeClr val="accent1"/>
                </a:solidFill>
              </a:rPr>
              <a:t>ВВ</a:t>
            </a:r>
            <a:r>
              <a:rPr lang="ru-RU" dirty="0"/>
              <a:t>, </a:t>
            </a:r>
            <a:r>
              <a:rPr lang="ru-RU" sz="2000" b="1" dirty="0">
                <a:solidFill>
                  <a:schemeClr val="accent1"/>
                </a:solidFill>
              </a:rPr>
              <a:t>СС </a:t>
            </a:r>
            <a:r>
              <a:rPr lang="ru-RU" dirty="0"/>
              <a:t>... Макс – 256.</a:t>
            </a:r>
          </a:p>
          <a:p>
            <a:r>
              <a:rPr lang="ru-RU" sz="2000" b="1" u="sng" dirty="0">
                <a:solidFill>
                  <a:schemeClr val="accent1"/>
                </a:solidFill>
              </a:rPr>
              <a:t>Строки</a:t>
            </a:r>
            <a:r>
              <a:rPr lang="ru-RU" dirty="0"/>
              <a:t> </a:t>
            </a:r>
            <a:r>
              <a:rPr lang="ru-RU" dirty="0" smtClean="0"/>
              <a:t>– это </a:t>
            </a:r>
            <a:r>
              <a:rPr lang="ru-RU" dirty="0"/>
              <a:t>совокупность горизонтально расположенных ячеек</a:t>
            </a:r>
            <a:r>
              <a:rPr lang="ru-RU" dirty="0" smtClean="0"/>
              <a:t>. </a:t>
            </a:r>
            <a:r>
              <a:rPr lang="ru-RU" dirty="0"/>
              <a:t>Имена строк</a:t>
            </a:r>
            <a:r>
              <a:rPr lang="ru-RU" b="1" dirty="0"/>
              <a:t> </a:t>
            </a:r>
            <a:r>
              <a:rPr lang="ru-RU" dirty="0"/>
              <a:t>- это их номера. Нумерация строк начинается с </a:t>
            </a:r>
            <a:r>
              <a:rPr lang="ru-RU" sz="2000" b="1" dirty="0">
                <a:solidFill>
                  <a:schemeClr val="accent1"/>
                </a:solidFill>
              </a:rPr>
              <a:t>1</a:t>
            </a:r>
            <a:r>
              <a:rPr lang="ru-RU" dirty="0"/>
              <a:t> и заканчивается максимальным числом (</a:t>
            </a:r>
            <a:r>
              <a:rPr lang="ru-RU" sz="2000" b="1" dirty="0">
                <a:solidFill>
                  <a:schemeClr val="accent1"/>
                </a:solidFill>
              </a:rPr>
              <a:t>65536</a:t>
            </a:r>
            <a:r>
              <a:rPr lang="ru-RU" dirty="0"/>
              <a:t>), установленным для данной программы.</a:t>
            </a:r>
          </a:p>
          <a:p>
            <a:r>
              <a:rPr lang="ru-RU" sz="2000" b="1" u="sng" dirty="0">
                <a:solidFill>
                  <a:schemeClr val="accent1"/>
                </a:solidFill>
              </a:rPr>
              <a:t>Ячейка</a:t>
            </a:r>
            <a:r>
              <a:rPr lang="ru-RU" b="1" u="sng" dirty="0">
                <a:solidFill>
                  <a:schemeClr val="accent1"/>
                </a:solidFill>
              </a:rPr>
              <a:t> </a:t>
            </a:r>
            <a:r>
              <a:rPr lang="ru-RU" dirty="0" smtClean="0"/>
              <a:t>– это </a:t>
            </a:r>
            <a:r>
              <a:rPr lang="ru-RU" dirty="0"/>
              <a:t>клетка, расположенная на пересечении строки и столбца</a:t>
            </a:r>
            <a:r>
              <a:rPr lang="ru-RU" dirty="0" smtClean="0"/>
              <a:t>. </a:t>
            </a:r>
            <a:r>
              <a:rPr lang="ru-RU" dirty="0"/>
              <a:t>Номер ячейки формируется как объединение номеров столбца и строки без пробела между </a:t>
            </a:r>
            <a:r>
              <a:rPr lang="ru-RU" dirty="0" smtClean="0"/>
              <a:t>ними - </a:t>
            </a:r>
            <a:r>
              <a:rPr lang="ru-RU" sz="2000" b="1" dirty="0" smtClean="0">
                <a:solidFill>
                  <a:schemeClr val="accent1"/>
                </a:solidFill>
              </a:rPr>
              <a:t>А1</a:t>
            </a:r>
            <a:endParaRPr lang="ru-RU" sz="2000" b="1" dirty="0">
              <a:solidFill>
                <a:schemeClr val="accent1"/>
              </a:solidFill>
            </a:endParaRPr>
          </a:p>
          <a:p>
            <a:endParaRPr lang="ru-RU" dirty="0"/>
          </a:p>
        </p:txBody>
      </p:sp>
      <p:pic>
        <p:nvPicPr>
          <p:cNvPr id="3076" name="Picture 4" descr="Элементы таблицы (3 часть) — задание. Информатика, 5 класс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4707" y="3724319"/>
            <a:ext cx="5534025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Управляющая кнопка: домой 1">
            <a:hlinkClick r:id="rId3" action="ppaction://hlinksldjump" highlightClick="1"/>
          </p:cNvPr>
          <p:cNvSpPr/>
          <p:nvPr/>
        </p:nvSpPr>
        <p:spPr>
          <a:xfrm>
            <a:off x="10798629" y="5982789"/>
            <a:ext cx="653142" cy="57476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10014857" y="5982789"/>
            <a:ext cx="592183" cy="58347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1556276" y="5982789"/>
            <a:ext cx="548640" cy="60089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761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Встроенные функции в табличном </a:t>
            </a:r>
            <a:r>
              <a:rPr lang="ru-RU" sz="4000" dirty="0" smtClean="0"/>
              <a:t>                						процессоре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Математические.</a:t>
            </a:r>
          </a:p>
          <a:p>
            <a:r>
              <a:rPr lang="ru-RU" dirty="0" smtClean="0"/>
              <a:t>2. Статистические.</a:t>
            </a:r>
          </a:p>
          <a:p>
            <a:r>
              <a:rPr lang="ru-RU" dirty="0" smtClean="0"/>
              <a:t>3. Логические.</a:t>
            </a:r>
          </a:p>
          <a:p>
            <a:r>
              <a:rPr lang="ru-RU" dirty="0" smtClean="0"/>
              <a:t>4. Текстовые.</a:t>
            </a:r>
          </a:p>
          <a:p>
            <a:r>
              <a:rPr lang="ru-RU" dirty="0" smtClean="0"/>
              <a:t>5. Дата и время. </a:t>
            </a:r>
          </a:p>
          <a:p>
            <a:r>
              <a:rPr lang="ru-RU" dirty="0" smtClean="0"/>
              <a:t>6. Ссылки и массивы.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33107" y="1387800"/>
            <a:ext cx="3347127" cy="33670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1029" y="4675443"/>
            <a:ext cx="1954388" cy="195438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77484" y="3064926"/>
            <a:ext cx="2907087" cy="2913020"/>
          </a:xfrm>
          <a:prstGeom prst="rect">
            <a:avLst/>
          </a:prstGeom>
        </p:spPr>
      </p:pic>
      <p:sp>
        <p:nvSpPr>
          <p:cNvPr id="7" name="Управляющая кнопка: домой 6">
            <a:hlinkClick r:id="rId5" action="ppaction://hlinksldjump" highlightClick="1"/>
          </p:cNvPr>
          <p:cNvSpPr/>
          <p:nvPr/>
        </p:nvSpPr>
        <p:spPr>
          <a:xfrm>
            <a:off x="10868297" y="6041362"/>
            <a:ext cx="618308" cy="52490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11599817" y="6041362"/>
            <a:ext cx="522514" cy="52490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10232571" y="6041362"/>
            <a:ext cx="539932" cy="524901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5335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fsd.multiurok.ru/html/2017/05/24/s_5925c3e4ccda4/632130_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1668" y="3234845"/>
            <a:ext cx="3371395" cy="3623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331" y="391885"/>
            <a:ext cx="8229600" cy="1320800"/>
          </a:xfrm>
        </p:spPr>
        <p:txBody>
          <a:bodyPr>
            <a:normAutofit/>
          </a:bodyPr>
          <a:lstStyle/>
          <a:p>
            <a:r>
              <a:rPr lang="ru-RU" sz="4000" dirty="0"/>
              <a:t>Правила составления формул в </a:t>
            </a:r>
            <a:r>
              <a:rPr lang="ru-RU" sz="4000" dirty="0" smtClean="0"/>
              <a:t> 			табличном </a:t>
            </a:r>
            <a:r>
              <a:rPr lang="ru-RU" sz="4000" dirty="0"/>
              <a:t>процессоре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031" y="1507446"/>
            <a:ext cx="9616198" cy="4841103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/>
              <a:t>Ввод вручную применим, когда необходимо осуществить простые расчеты (сложение, вычитание, умножение, деление) небольшого количества данных. Чтобы ввести ее следует выполнить следующие шаги:</a:t>
            </a:r>
          </a:p>
          <a:p>
            <a:pPr marL="0" indent="0">
              <a:buNone/>
            </a:pPr>
            <a:r>
              <a:rPr lang="ru-RU" dirty="0"/>
              <a:t>        </a:t>
            </a:r>
            <a:r>
              <a:rPr lang="ru-RU" dirty="0" smtClean="0"/>
              <a:t>								  </a:t>
            </a:r>
            <a:r>
              <a:rPr lang="ru-RU" dirty="0"/>
              <a:t>- щелчком левой кнопки мыши </a:t>
            </a:r>
            <a:r>
              <a:rPr lang="ru-RU" dirty="0" smtClean="0"/>
              <a:t>												выделяем </a:t>
            </a:r>
            <a:r>
              <a:rPr lang="ru-RU" dirty="0"/>
              <a:t>ячейку, где будет отображаться </a:t>
            </a:r>
            <a:r>
              <a:rPr lang="ru-RU" dirty="0" smtClean="0"/>
              <a:t>										результат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     </a:t>
            </a:r>
            <a:r>
              <a:rPr lang="ru-RU" dirty="0" smtClean="0"/>
              <a:t>   								</a:t>
            </a:r>
            <a:r>
              <a:rPr lang="ru-RU" dirty="0"/>
              <a:t> </a:t>
            </a:r>
            <a:r>
              <a:rPr lang="ru-RU" dirty="0" smtClean="0"/>
              <a:t> - </a:t>
            </a:r>
            <a:r>
              <a:rPr lang="ru-RU" dirty="0"/>
              <a:t>нажимаем знак равенства на </a:t>
            </a:r>
            <a:r>
              <a:rPr lang="ru-RU" dirty="0" smtClean="0"/>
              <a:t>клавиатуре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       </a:t>
            </a:r>
            <a:r>
              <a:rPr lang="ru-RU" dirty="0" smtClean="0"/>
              <a:t>							</a:t>
            </a:r>
            <a:r>
              <a:rPr lang="ru-RU" dirty="0"/>
              <a:t>	 </a:t>
            </a:r>
            <a:r>
              <a:rPr lang="ru-RU" dirty="0" smtClean="0"/>
              <a:t> - </a:t>
            </a:r>
            <a:r>
              <a:rPr lang="ru-RU" dirty="0"/>
              <a:t>вводим выражение;</a:t>
            </a:r>
          </a:p>
          <a:p>
            <a:pPr marL="0" indent="0">
              <a:buNone/>
            </a:pPr>
            <a:r>
              <a:rPr lang="ru-RU" dirty="0"/>
              <a:t>       </a:t>
            </a:r>
            <a:r>
              <a:rPr lang="ru-RU" dirty="0" smtClean="0"/>
              <a:t>							</a:t>
            </a: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ru-RU" dirty="0"/>
              <a:t>- нажимаем </a:t>
            </a:r>
            <a:r>
              <a:rPr lang="ru-RU" dirty="0" err="1"/>
              <a:t>Enter</a:t>
            </a:r>
            <a:r>
              <a:rPr lang="ru-RU" dirty="0"/>
              <a:t>.  </a:t>
            </a:r>
          </a:p>
          <a:p>
            <a:pPr lvl="1"/>
            <a:endParaRPr lang="ru-RU" dirty="0"/>
          </a:p>
          <a:p>
            <a:pPr lvl="8"/>
            <a:r>
              <a:rPr lang="ru-RU" sz="1800" dirty="0" smtClean="0"/>
              <a:t>Создать </a:t>
            </a:r>
            <a:r>
              <a:rPr lang="ru-RU" sz="1800" dirty="0"/>
              <a:t>формулу можно с использованием чисел и при помощи ячеек, содержащих данные. В первом случае значения вводятся с клавиатуры, во втором – нужные ячейки выделяются щелчком мыши.</a:t>
            </a:r>
            <a:endParaRPr lang="ru-RU" sz="1800" dirty="0" smtClean="0"/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077303" y="6104709"/>
            <a:ext cx="531223" cy="5138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441577" y="6104709"/>
            <a:ext cx="513806" cy="52251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11686903" y="6122126"/>
            <a:ext cx="505097" cy="5050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832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4207" y="95795"/>
            <a:ext cx="9145935" cy="1320800"/>
          </a:xfrm>
        </p:spPr>
        <p:txBody>
          <a:bodyPr>
            <a:noAutofit/>
          </a:bodyPr>
          <a:lstStyle/>
          <a:p>
            <a:r>
              <a:rPr lang="ru-RU" sz="4000" dirty="0" smtClean="0"/>
              <a:t>    Абсолютная </a:t>
            </a:r>
            <a:r>
              <a:rPr lang="ru-RU" sz="4000" dirty="0"/>
              <a:t>и относительная адресация в табличном процессоре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8625" y="1307149"/>
            <a:ext cx="8596668" cy="3880773"/>
          </a:xfrm>
        </p:spPr>
        <p:txBody>
          <a:bodyPr/>
          <a:lstStyle/>
          <a:p>
            <a:r>
              <a:rPr lang="ru-RU" sz="2000" b="1" u="sng" dirty="0">
                <a:solidFill>
                  <a:schemeClr val="accent1"/>
                </a:solidFill>
              </a:rPr>
              <a:t>Относительная ссылка</a:t>
            </a:r>
            <a:r>
              <a:rPr lang="ru-RU" dirty="0"/>
              <a:t> - это изменяющийся при копировании или перемещении формулы адрес ячейки, содержащей исходные данные (например: </a:t>
            </a:r>
            <a:r>
              <a:rPr lang="ru-RU" b="1" dirty="0"/>
              <a:t>B5</a:t>
            </a:r>
            <a:r>
              <a:rPr lang="ru-RU" dirty="0"/>
              <a:t>, </a:t>
            </a:r>
            <a:r>
              <a:rPr lang="ru-RU" b="1" dirty="0"/>
              <a:t>G11</a:t>
            </a:r>
            <a:r>
              <a:rPr lang="ru-RU" dirty="0"/>
              <a:t>).</a:t>
            </a:r>
          </a:p>
          <a:p>
            <a:r>
              <a:rPr lang="ru-RU" sz="2000" b="1" u="sng" dirty="0">
                <a:solidFill>
                  <a:schemeClr val="accent1"/>
                </a:solidFill>
              </a:rPr>
              <a:t>Абсолютная ссылка</a:t>
            </a:r>
            <a:r>
              <a:rPr lang="ru-RU" dirty="0"/>
              <a:t> - это не изменяющийся при копировании и перемещении адрес ячейки, содержащей исходное значение. Для указания абсолютной адресации вводится символ </a:t>
            </a:r>
            <a:r>
              <a:rPr lang="ru-RU" b="1" dirty="0"/>
              <a:t>$</a:t>
            </a:r>
            <a:r>
              <a:rPr lang="ru-RU" dirty="0"/>
              <a:t>. Различают два типа абсолютной ссылки - полная и частичная.</a:t>
            </a:r>
          </a:p>
          <a:p>
            <a:endParaRPr lang="ru-RU" dirty="0"/>
          </a:p>
        </p:txBody>
      </p:sp>
      <p:pic>
        <p:nvPicPr>
          <p:cNvPr id="5124" name="Picture 4" descr="Абсолютные относительные и смешанные ссылки в Excel с примерами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57"/>
          <a:stretch/>
        </p:blipFill>
        <p:spPr bwMode="auto">
          <a:xfrm>
            <a:off x="668625" y="3413760"/>
            <a:ext cx="6965178" cy="316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0833463" y="6069875"/>
            <a:ext cx="644434" cy="58347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10119360" y="6087292"/>
            <a:ext cx="600891" cy="56605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92439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213</Words>
  <Application>Microsoft Office PowerPoint</Application>
  <PresentationFormat>Произвольный</PresentationFormat>
  <Paragraphs>57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Слайд 1</vt:lpstr>
      <vt:lpstr>Содержание</vt:lpstr>
      <vt:lpstr>Табличный процессор</vt:lpstr>
      <vt:lpstr>Примеры табличный процессоров</vt:lpstr>
      <vt:lpstr>Форматы данных в табличном                          процессоре</vt:lpstr>
      <vt:lpstr>Слайд 6</vt:lpstr>
      <vt:lpstr>Встроенные функции в табличном                       процессоре</vt:lpstr>
      <vt:lpstr>Правила составления формул в     табличном процессоре</vt:lpstr>
      <vt:lpstr>    Абсолютная и относительная адресация в табличном процессоре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меркулов богдан</dc:creator>
  <cp:lastModifiedBy>user</cp:lastModifiedBy>
  <cp:revision>11</cp:revision>
  <dcterms:created xsi:type="dcterms:W3CDTF">2020-04-06T12:27:55Z</dcterms:created>
  <dcterms:modified xsi:type="dcterms:W3CDTF">2020-06-04T00:55:25Z</dcterms:modified>
</cp:coreProperties>
</file>