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70" r:id="rId15"/>
    <p:sldId id="268"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2D8"/>
    <a:srgbClr val="7EB0DE"/>
    <a:srgbClr val="86A5FE"/>
    <a:srgbClr val="9CB4E8"/>
    <a:srgbClr val="04C4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67" autoAdjust="0"/>
  </p:normalViewPr>
  <p:slideViewPr>
    <p:cSldViewPr snapToGrid="0">
      <p:cViewPr varScale="1">
        <p:scale>
          <a:sx n="70" d="100"/>
          <a:sy n="70" d="100"/>
        </p:scale>
        <p:origin x="-72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365352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367003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20642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385997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78649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520896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258699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309865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7539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97095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89384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322386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373461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16292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187456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A8005EA-9A30-430F-92FD-7FD4F455E77D}" type="datetimeFigureOut">
              <a:rPr lang="ru-RU" smtClean="0"/>
              <a:pPr/>
              <a:t>04.06.2020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174979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8005EA-9A30-430F-92FD-7FD4F455E77D}" type="datetimeFigureOut">
              <a:rPr lang="ru-RU" smtClean="0"/>
              <a:pPr/>
              <a:t>04.06.2020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B7BB0B-3B4C-4738-B5AF-B4C960F9F408}" type="slidenum">
              <a:rPr lang="ru-RU" smtClean="0"/>
              <a:pPr/>
              <a:t>‹#›</a:t>
            </a:fld>
            <a:endParaRPr lang="ru-RU"/>
          </a:p>
        </p:txBody>
      </p:sp>
    </p:spTree>
    <p:extLst>
      <p:ext uri="{BB962C8B-B14F-4D97-AF65-F5344CB8AC3E}">
        <p14:creationId xmlns:p14="http://schemas.microsoft.com/office/powerpoint/2010/main" xmlns="" val="410456724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Локальная сеть | it — блог glazdik'a &amp; c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639"/>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311879" y="1431985"/>
            <a:ext cx="8356121" cy="5109806"/>
          </a:xfrm>
          <a:prstGeom prst="rect">
            <a:avLst/>
          </a:prstGeom>
          <a:noFill/>
        </p:spPr>
        <p:txBody>
          <a:bodyPr wrap="square" lIns="91440" tIns="45720" rIns="91440" bIns="45720">
            <a:prstTxWarp prst="textInflateBottom">
              <a:avLst/>
            </a:prstTxWarp>
            <a:spAutoFit/>
          </a:bodyPr>
          <a:lstStyle/>
          <a:p>
            <a:r>
              <a:rPr lang="ru-RU" sz="6000" b="1" dirty="0">
                <a:ln>
                  <a:solidFill>
                    <a:srgbClr val="FFFF00"/>
                  </a:solidFill>
                </a:ln>
                <a:solidFill>
                  <a:schemeClr val="accent2"/>
                </a:solidFill>
                <a:latin typeface="Times New Roman" panose="02020603050405020304" pitchFamily="18" charset="0"/>
                <a:cs typeface="Times New Roman" panose="02020603050405020304" pitchFamily="18" charset="0"/>
              </a:rPr>
              <a:t>Передача информации по локальной сети. Поиск, передача, сохранение, загрузка информации в </a:t>
            </a:r>
            <a:r>
              <a:rPr lang="ru-RU" sz="6000" b="1" dirty="0" smtClean="0">
                <a:ln>
                  <a:solidFill>
                    <a:srgbClr val="FFFF00"/>
                  </a:solidFill>
                </a:ln>
                <a:solidFill>
                  <a:schemeClr val="accent2"/>
                </a:solidFill>
                <a:latin typeface="Times New Roman" panose="02020603050405020304" pitchFamily="18" charset="0"/>
                <a:cs typeface="Times New Roman" panose="02020603050405020304" pitchFamily="18" charset="0"/>
              </a:rPr>
              <a:t>Интернет</a:t>
            </a:r>
            <a:endParaRPr lang="ru-RU" sz="6000" dirty="0">
              <a:ln>
                <a:solidFill>
                  <a:srgbClr val="FFFF00"/>
                </a:solidFill>
              </a:ln>
              <a:solidFill>
                <a:schemeClr val="accent2"/>
              </a:solidFill>
              <a:latin typeface="Times New Roman" panose="02020603050405020304" pitchFamily="18" charset="0"/>
              <a:cs typeface="Times New Roman" panose="02020603050405020304" pitchFamily="18" charset="0"/>
            </a:endParaRPr>
          </a:p>
        </p:txBody>
      </p:sp>
      <p:sp>
        <p:nvSpPr>
          <p:cNvPr id="6" name="Управляющая кнопка: далее 5">
            <a:hlinkClick r:id="" action="ppaction://hlinkshowjump?jump=nextslide" highlightClick="1"/>
          </p:cNvPr>
          <p:cNvSpPr/>
          <p:nvPr/>
        </p:nvSpPr>
        <p:spPr>
          <a:xfrm>
            <a:off x="11041811" y="6219645"/>
            <a:ext cx="474453" cy="5003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8809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795230448"/>
              </p:ext>
            </p:extLst>
          </p:nvPr>
        </p:nvGraphicFramePr>
        <p:xfrm>
          <a:off x="1268083" y="1207698"/>
          <a:ext cx="9092241" cy="5357010"/>
        </p:xfrm>
        <a:graphic>
          <a:graphicData uri="http://schemas.openxmlformats.org/drawingml/2006/table">
            <a:tbl>
              <a:tblPr firstRow="1" firstCol="1" bandRow="1">
                <a:tableStyleId>{5C22544A-7EE6-4342-B048-85BDC9FD1C3A}</a:tableStyleId>
              </a:tblPr>
              <a:tblGrid>
                <a:gridCol w="776211"/>
                <a:gridCol w="8316030"/>
              </a:tblGrid>
              <a:tr h="357134">
                <a:tc>
                  <a:txBody>
                    <a:bodyPr/>
                    <a:lstStyle/>
                    <a:p>
                      <a:pPr indent="450215" algn="ctr">
                        <a:lnSpc>
                          <a:spcPct val="115000"/>
                        </a:lnSpc>
                        <a:spcAft>
                          <a:spcPts val="0"/>
                        </a:spcAft>
                      </a:pPr>
                      <a:r>
                        <a:rPr lang="ru-RU" sz="900" dirty="0">
                          <a:effectLst/>
                        </a:rPr>
                        <a:t>Имя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gn="ctr">
                        <a:lnSpc>
                          <a:spcPct val="115000"/>
                        </a:lnSpc>
                        <a:spcAft>
                          <a:spcPts val="0"/>
                        </a:spcAft>
                      </a:pPr>
                      <a:r>
                        <a:rPr lang="ru-RU" sz="1400" dirty="0">
                          <a:effectLst/>
                        </a:rPr>
                        <a:t>Тип организации, страна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Com</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Коммерческие организации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Org</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Разнообразные, в основном, некоммерческие организации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Net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Компьютеры, составляющие инфраструктуры Интернет, и провайдеры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Edu</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Университеты и другие учебные заведения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gov</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Правительственные организации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mil</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Военные учреждения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ru</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Россия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it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Италия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jp</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Япония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a:effectLst/>
                        </a:rPr>
                        <a:t>us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США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pl</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Польша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su</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СССР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Ua</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Украина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r h="357134">
                <a:tc>
                  <a:txBody>
                    <a:bodyPr/>
                    <a:lstStyle/>
                    <a:p>
                      <a:pPr indent="450215">
                        <a:lnSpc>
                          <a:spcPct val="115000"/>
                        </a:lnSpc>
                        <a:spcAft>
                          <a:spcPts val="0"/>
                        </a:spcAft>
                      </a:pPr>
                      <a:r>
                        <a:rPr lang="en-US" sz="900" dirty="0" err="1">
                          <a:effectLst/>
                        </a:rPr>
                        <a:t>Uk</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c>
                  <a:txBody>
                    <a:bodyPr/>
                    <a:lstStyle/>
                    <a:p>
                      <a:pPr indent="450215">
                        <a:lnSpc>
                          <a:spcPct val="115000"/>
                        </a:lnSpc>
                        <a:spcAft>
                          <a:spcPts val="0"/>
                        </a:spcAft>
                      </a:pPr>
                      <a:r>
                        <a:rPr lang="ru-RU" sz="1600" dirty="0">
                          <a:effectLst/>
                        </a:rPr>
                        <a:t>Англия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190" marR="42190" marT="0" marB="0"/>
                </a:tc>
              </a:tr>
            </a:tbl>
          </a:graphicData>
        </a:graphic>
      </p:graphicFrame>
      <p:sp>
        <p:nvSpPr>
          <p:cNvPr id="6" name="Прямоугольник 5"/>
          <p:cNvSpPr/>
          <p:nvPr/>
        </p:nvSpPr>
        <p:spPr>
          <a:xfrm>
            <a:off x="4303517" y="527014"/>
            <a:ext cx="3500767" cy="400110"/>
          </a:xfrm>
          <a:prstGeom prst="rect">
            <a:avLst/>
          </a:prstGeom>
        </p:spPr>
        <p:txBody>
          <a:bodyPr wrap="none">
            <a:spAutoFit/>
          </a:bodyPr>
          <a:lstStyle/>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Адрес компьютера в </a:t>
            </a:r>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internet</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Управляющая кнопка: назад 6">
            <a:hlinkClick r:id="" action="ppaction://hlinkshowjump?jump=previousslide" highlightClick="1"/>
          </p:cNvPr>
          <p:cNvSpPr/>
          <p:nvPr/>
        </p:nvSpPr>
        <p:spPr>
          <a:xfrm>
            <a:off x="10619117" y="6443932"/>
            <a:ext cx="370936" cy="3019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омой 7">
            <a:hlinkClick r:id="rId2" action="ppaction://hlinksldjump" highlightClick="1"/>
          </p:cNvPr>
          <p:cNvSpPr/>
          <p:nvPr/>
        </p:nvSpPr>
        <p:spPr>
          <a:xfrm>
            <a:off x="11059064" y="6443932"/>
            <a:ext cx="379562" cy="30192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алее 9">
            <a:hlinkClick r:id="" action="ppaction://hlinkshowjump?jump=nextslide" highlightClick="1"/>
          </p:cNvPr>
          <p:cNvSpPr/>
          <p:nvPr/>
        </p:nvSpPr>
        <p:spPr>
          <a:xfrm>
            <a:off x="11533517" y="6443932"/>
            <a:ext cx="310551" cy="3019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09672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Способы подключения к Интернету | Медицинский блог для Вас!"/>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947" b="6855"/>
          <a:stretch/>
        </p:blipFill>
        <p:spPr bwMode="auto">
          <a:xfrm>
            <a:off x="1" y="4045789"/>
            <a:ext cx="6262776" cy="28122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77334" y="609600"/>
            <a:ext cx="8596668" cy="520460"/>
          </a:xfrm>
        </p:spPr>
        <p:txBody>
          <a:bodyPr>
            <a:normAutofit/>
          </a:bodyPr>
          <a:lstStyle/>
          <a:p>
            <a:r>
              <a:rPr lang="ru-RU" sz="2000" b="1" dirty="0" smtClean="0">
                <a:latin typeface="Times New Roman" panose="02020603050405020304" pitchFamily="18" charset="0"/>
                <a:cs typeface="Times New Roman" panose="02020603050405020304" pitchFamily="18" charset="0"/>
              </a:rPr>
              <a:t>Подключение к </a:t>
            </a:r>
            <a:r>
              <a:rPr lang="en-US" sz="2000" b="1" dirty="0" smtClean="0">
                <a:latin typeface="Times New Roman" panose="02020603050405020304" pitchFamily="18" charset="0"/>
                <a:cs typeface="Times New Roman" panose="02020603050405020304" pitchFamily="18" charset="0"/>
              </a:rPr>
              <a:t>Internet</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09915" y="1358332"/>
            <a:ext cx="8596668" cy="3880773"/>
          </a:xfrm>
        </p:spPr>
        <p:txBody>
          <a:bodyPr/>
          <a:lstStyle/>
          <a:p>
            <a:r>
              <a:rPr lang="ru-RU" dirty="0">
                <a:solidFill>
                  <a:schemeClr val="tx1"/>
                </a:solidFill>
                <a:latin typeface="Times New Roman" panose="02020603050405020304" pitchFamily="18" charset="0"/>
                <a:cs typeface="Times New Roman" panose="02020603050405020304" pitchFamily="18" charset="0"/>
              </a:rPr>
              <a:t>Подключиться к Интернет Вы можете либо по выделенной линии, либо по коммутируемой линии (через телефонную сеть). Большинство пользователей устанавливают соединение с Интернет-провайдером по телефонному каналу с помощью модема. Модем преобразует цифровые данные в аналоговые сигналы и передает его по телефонной линии. Этот процесс называется </a:t>
            </a:r>
            <a:r>
              <a:rPr lang="ru-RU" dirty="0" err="1">
                <a:solidFill>
                  <a:schemeClr val="tx1"/>
                </a:solidFill>
                <a:latin typeface="Times New Roman" panose="02020603050405020304" pitchFamily="18" charset="0"/>
                <a:cs typeface="Times New Roman" panose="02020603050405020304" pitchFamily="18" charset="0"/>
              </a:rPr>
              <a:t>МОдуляцией</a:t>
            </a:r>
            <a:r>
              <a:rPr lang="ru-RU" dirty="0">
                <a:solidFill>
                  <a:schemeClr val="tx1"/>
                </a:solidFill>
                <a:latin typeface="Times New Roman" panose="02020603050405020304" pitchFamily="18" charset="0"/>
                <a:cs typeface="Times New Roman" panose="02020603050405020304" pitchFamily="18" charset="0"/>
              </a:rPr>
              <a:t>. Модем на другом конце линии получает аналоговый сигнал и снова преобразует его в цифровые данные. Этот процесс называется </a:t>
            </a:r>
            <a:r>
              <a:rPr lang="ru-RU" dirty="0" err="1">
                <a:solidFill>
                  <a:schemeClr val="tx1"/>
                </a:solidFill>
                <a:latin typeface="Times New Roman" panose="02020603050405020304" pitchFamily="18" charset="0"/>
                <a:cs typeface="Times New Roman" panose="02020603050405020304" pitchFamily="18" charset="0"/>
              </a:rPr>
              <a:t>ДЕМодуляцией</a:t>
            </a:r>
            <a:r>
              <a:rPr lang="ru-RU" dirty="0">
                <a:solidFill>
                  <a:schemeClr val="tx1"/>
                </a:solidFill>
                <a:latin typeface="Times New Roman" panose="02020603050405020304" pitchFamily="18" charset="0"/>
                <a:cs typeface="Times New Roman" panose="02020603050405020304" pitchFamily="18" charset="0"/>
              </a:rPr>
              <a:t>. В процессе обмена информацией могут участвовать как внешние модемы, подключенные кабелем к последовательному порту, так и внутренние модемы, которые вставляются в один из разъемов компьютера.</a:t>
            </a:r>
          </a:p>
          <a:p>
            <a:endParaRPr lang="ru-RU" dirty="0"/>
          </a:p>
        </p:txBody>
      </p:sp>
      <p:sp>
        <p:nvSpPr>
          <p:cNvPr id="4" name="Управляющая кнопка: назад 3">
            <a:hlinkClick r:id="" action="ppaction://hlinkshowjump?jump=previousslide" highlightClick="1"/>
          </p:cNvPr>
          <p:cNvSpPr/>
          <p:nvPr/>
        </p:nvSpPr>
        <p:spPr>
          <a:xfrm>
            <a:off x="9765102" y="6418053"/>
            <a:ext cx="362309" cy="345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3" action="ppaction://hlinksldjump" highlightClick="1"/>
          </p:cNvPr>
          <p:cNvSpPr/>
          <p:nvPr/>
        </p:nvSpPr>
        <p:spPr>
          <a:xfrm>
            <a:off x="10351698" y="6392174"/>
            <a:ext cx="370936" cy="33643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886536" y="6418053"/>
            <a:ext cx="396815" cy="345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0092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МБОУ СОШ №157 г.о. Самара - Безопасный Интерне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6241" y="1859246"/>
            <a:ext cx="5046453" cy="35581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815358" y="687237"/>
            <a:ext cx="8596668" cy="529087"/>
          </a:xfrm>
        </p:spPr>
        <p:txBody>
          <a:bodyPr>
            <a:normAutofit/>
          </a:bodyPr>
          <a:lstStyle/>
          <a:p>
            <a:r>
              <a:rPr lang="ru-RU" sz="2000" b="1" dirty="0" smtClean="0">
                <a:latin typeface="Times New Roman" panose="02020603050405020304" pitchFamily="18" charset="0"/>
                <a:cs typeface="Times New Roman" panose="02020603050405020304" pitchFamily="18" charset="0"/>
              </a:rPr>
              <a:t>Безопасность в </a:t>
            </a:r>
            <a:r>
              <a:rPr lang="en-US" sz="2000" b="1" dirty="0" smtClean="0">
                <a:latin typeface="Times New Roman" panose="02020603050405020304" pitchFamily="18" charset="0"/>
                <a:cs typeface="Times New Roman" panose="02020603050405020304" pitchFamily="18" charset="0"/>
              </a:rPr>
              <a:t>Internet</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4035" y="1418717"/>
            <a:ext cx="6517097" cy="4231585"/>
          </a:xfrm>
        </p:spPr>
        <p:txBody>
          <a:bodyPr>
            <a:normAutofit fontScale="85000" lnSpcReduction="10000"/>
          </a:bodyPr>
          <a:lstStyle/>
          <a:p>
            <a:pPr marL="0" indent="0">
              <a:buNone/>
            </a:pPr>
            <a:r>
              <a:rPr lang="ru-RU" dirty="0"/>
              <a:t>Самый лучший способ обеспечить Вашу безопасность – не передавать по Интернет никакой личной Информации. Некоторые данные необходимо хранить в </a:t>
            </a:r>
            <a:r>
              <a:rPr lang="ru-RU" dirty="0" smtClean="0"/>
              <a:t>тайне:</a:t>
            </a:r>
            <a:endParaRPr lang="ru-RU" dirty="0"/>
          </a:p>
          <a:p>
            <a:r>
              <a:rPr lang="ru-RU" dirty="0"/>
              <a:t>Никому и никогда не сообщайте Ваши имя пользователя и пароль, не искушайте своего ближнего совершить неблаговидный поступок.</a:t>
            </a:r>
          </a:p>
          <a:p>
            <a:r>
              <a:rPr lang="ru-RU" dirty="0"/>
              <a:t>Никому не передавайте по Интернет Ваш домашний адрес и номер телефона.</a:t>
            </a:r>
          </a:p>
          <a:p>
            <a:r>
              <a:rPr lang="ru-RU" dirty="0"/>
              <a:t>Не передавайте по Интернет имена Ваших детей по той же причине, по которой Вы не сообщили бы эти сведения посторонним людям по телефону.</a:t>
            </a:r>
          </a:p>
          <a:p>
            <a:r>
              <a:rPr lang="ru-RU" dirty="0"/>
              <a:t>Никому не сообщайте по Интернет Ваш номер счета. В частности, никогда не покупайте что-либо на основании рекламного объявления, обнаруженного в Вашем почтовом ящике.</a:t>
            </a:r>
          </a:p>
          <a:p>
            <a:r>
              <a:rPr lang="ru-RU" dirty="0"/>
              <a:t>Неправильное поведение в Интернет может представлять опасность не только для Вас лично, но и для организации, в которой вы работаете</a:t>
            </a:r>
          </a:p>
        </p:txBody>
      </p:sp>
      <p:sp>
        <p:nvSpPr>
          <p:cNvPr id="4" name="Управляющая кнопка: назад 3">
            <a:hlinkClick r:id="" action="ppaction://hlinkshowjump?jump=previousslide" highlightClick="1"/>
          </p:cNvPr>
          <p:cNvSpPr/>
          <p:nvPr/>
        </p:nvSpPr>
        <p:spPr>
          <a:xfrm>
            <a:off x="9583947" y="6366294"/>
            <a:ext cx="370936" cy="3536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3" action="ppaction://hlinksldjump" highlightClick="1"/>
          </p:cNvPr>
          <p:cNvSpPr/>
          <p:nvPr/>
        </p:nvSpPr>
        <p:spPr>
          <a:xfrm>
            <a:off x="10032520" y="6349042"/>
            <a:ext cx="396815" cy="37093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567358" y="6366294"/>
            <a:ext cx="353684" cy="35368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742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Настройка интернет соединения | Бит Ком"/>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4336" y="4813538"/>
            <a:ext cx="2233943" cy="14037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77334" y="385313"/>
            <a:ext cx="8596668" cy="529087"/>
          </a:xfrm>
        </p:spPr>
        <p:txBody>
          <a:bodyPr>
            <a:normAutofit/>
          </a:bodyPr>
          <a:lstStyle/>
          <a:p>
            <a:r>
              <a:rPr lang="ru-RU" sz="2000" b="1" dirty="0" smtClean="0">
                <a:latin typeface="Times New Roman" panose="02020603050405020304" pitchFamily="18" charset="0"/>
                <a:cs typeface="Times New Roman" panose="02020603050405020304" pitchFamily="18" charset="0"/>
              </a:rPr>
              <a:t>Установка параметров соединения:</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0165" y="1061049"/>
            <a:ext cx="11662913" cy="5667555"/>
          </a:xfrm>
        </p:spPr>
        <p:txBody>
          <a:bodyPr>
            <a:normAutofit fontScale="92500" lnSpcReduction="10000"/>
          </a:bodyPr>
          <a:lstStyle/>
          <a:p>
            <a:r>
              <a:rPr lang="ru-RU" sz="1700" b="1" dirty="0">
                <a:solidFill>
                  <a:schemeClr val="accent1">
                    <a:lumMod val="75000"/>
                  </a:schemeClr>
                </a:solidFill>
                <a:latin typeface="Times New Roman" panose="02020603050405020304" pitchFamily="18" charset="0"/>
                <a:cs typeface="Times New Roman" panose="02020603050405020304" pitchFamily="18" charset="0"/>
              </a:rPr>
              <a:t>1. </a:t>
            </a:r>
            <a:r>
              <a:rPr lang="ru-RU" sz="1700" dirty="0">
                <a:latin typeface="Times New Roman" panose="02020603050405020304" pitchFamily="18" charset="0"/>
                <a:cs typeface="Times New Roman" panose="02020603050405020304" pitchFamily="18" charset="0"/>
              </a:rPr>
              <a:t>Дважды щелкните на пиктограмме </a:t>
            </a:r>
            <a:r>
              <a:rPr lang="ru-RU" sz="1700" b="1" dirty="0">
                <a:latin typeface="Times New Roman" panose="02020603050405020304" pitchFamily="18" charset="0"/>
                <a:cs typeface="Times New Roman" panose="02020603050405020304" pitchFamily="18" charset="0"/>
              </a:rPr>
              <a:t>Новое соединение</a:t>
            </a:r>
            <a:r>
              <a:rPr lang="ru-RU" sz="1700" dirty="0">
                <a:latin typeface="Times New Roman" panose="02020603050405020304" pitchFamily="18" charset="0"/>
                <a:cs typeface="Times New Roman" panose="02020603050405020304" pitchFamily="18" charset="0"/>
              </a:rPr>
              <a:t>, расположенной в папке </a:t>
            </a:r>
            <a:r>
              <a:rPr lang="ru-RU" sz="1700" b="1" dirty="0">
                <a:latin typeface="Times New Roman" panose="02020603050405020304" pitchFamily="18" charset="0"/>
                <a:cs typeface="Times New Roman" panose="02020603050405020304" pitchFamily="18" charset="0"/>
              </a:rPr>
              <a:t>Удаленный доступ к сети</a:t>
            </a:r>
            <a:r>
              <a:rPr lang="ru-RU" sz="1700" dirty="0">
                <a:latin typeface="Times New Roman" panose="02020603050405020304" pitchFamily="18" charset="0"/>
                <a:cs typeface="Times New Roman" panose="02020603050405020304" pitchFamily="18" charset="0"/>
              </a:rPr>
              <a:t>.</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2. </a:t>
            </a:r>
            <a:r>
              <a:rPr lang="ru-RU" sz="1700" dirty="0">
                <a:latin typeface="Times New Roman" panose="02020603050405020304" pitchFamily="18" charset="0"/>
                <a:cs typeface="Times New Roman" panose="02020603050405020304" pitchFamily="18" charset="0"/>
              </a:rPr>
              <a:t>Задайте имя для создаваемого соединения в поле </a:t>
            </a:r>
            <a:r>
              <a:rPr lang="ru-RU" sz="1700" b="1" dirty="0">
                <a:latin typeface="Times New Roman" panose="02020603050405020304" pitchFamily="18" charset="0"/>
                <a:cs typeface="Times New Roman" panose="02020603050405020304" pitchFamily="18" charset="0"/>
              </a:rPr>
              <a:t>Введите название соединения, например, имя компьютера, с которым устанавливается связь. </a:t>
            </a:r>
            <a:r>
              <a:rPr lang="ru-RU" sz="1700" dirty="0">
                <a:latin typeface="Times New Roman" panose="02020603050405020304" pitchFamily="18" charset="0"/>
                <a:cs typeface="Times New Roman" panose="02020603050405020304" pitchFamily="18" charset="0"/>
              </a:rPr>
              <a:t>Задайте имя </a:t>
            </a:r>
            <a:r>
              <a:rPr lang="en-US" sz="1700" b="1" dirty="0">
                <a:latin typeface="Times New Roman" panose="02020603050405020304" pitchFamily="18" charset="0"/>
                <a:cs typeface="Times New Roman" panose="02020603050405020304" pitchFamily="18" charset="0"/>
              </a:rPr>
              <a:t>Server</a:t>
            </a:r>
            <a:r>
              <a:rPr lang="ru-RU" sz="1700" dirty="0">
                <a:latin typeface="Times New Roman" panose="02020603050405020304" pitchFamily="18" charset="0"/>
                <a:cs typeface="Times New Roman" panose="02020603050405020304" pitchFamily="18" charset="0"/>
              </a:rPr>
              <a:t> и щелкните на кнопку </a:t>
            </a:r>
            <a:r>
              <a:rPr lang="ru-RU" sz="1700" b="1" dirty="0">
                <a:latin typeface="Times New Roman" panose="02020603050405020304" pitchFamily="18" charset="0"/>
                <a:cs typeface="Times New Roman" panose="02020603050405020304" pitchFamily="18" charset="0"/>
              </a:rPr>
              <a:t>Далее</a:t>
            </a:r>
            <a:r>
              <a:rPr lang="ru-RU" sz="1700" dirty="0">
                <a:latin typeface="Times New Roman" panose="02020603050405020304" pitchFamily="18" charset="0"/>
                <a:cs typeface="Times New Roman" panose="02020603050405020304" pitchFamily="18" charset="0"/>
              </a:rPr>
              <a:t>.</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3. </a:t>
            </a:r>
            <a:r>
              <a:rPr lang="ru-RU" sz="1700" dirty="0">
                <a:latin typeface="Times New Roman" panose="02020603050405020304" pitchFamily="18" charset="0"/>
                <a:cs typeface="Times New Roman" panose="02020603050405020304" pitchFamily="18" charset="0"/>
              </a:rPr>
              <a:t>На экране Вы увидите поле для ввода; задайте в нем номер телефона для подключения к серверу, который Вам сообщил провайдер. Щелкните на кнопку </a:t>
            </a:r>
            <a:r>
              <a:rPr lang="ru-RU" sz="1700" b="1" dirty="0">
                <a:latin typeface="Times New Roman" panose="02020603050405020304" pitchFamily="18" charset="0"/>
                <a:cs typeface="Times New Roman" panose="02020603050405020304" pitchFamily="18" charset="0"/>
              </a:rPr>
              <a:t>Далее.</a:t>
            </a:r>
            <a:endParaRPr lang="ru-RU" sz="1700" dirty="0">
              <a:latin typeface="Times New Roman" panose="02020603050405020304" pitchFamily="18" charset="0"/>
              <a:cs typeface="Times New Roman" panose="02020603050405020304" pitchFamily="18" charset="0"/>
            </a:endParaRP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4. </a:t>
            </a:r>
            <a:r>
              <a:rPr lang="ru-RU" sz="1700" dirty="0">
                <a:latin typeface="Times New Roman" panose="02020603050405020304" pitchFamily="18" charset="0"/>
                <a:cs typeface="Times New Roman" panose="02020603050405020304" pitchFamily="18" charset="0"/>
              </a:rPr>
              <a:t>Щелкните на кнопку </a:t>
            </a:r>
            <a:r>
              <a:rPr lang="ru-RU" sz="1700" b="1" dirty="0">
                <a:latin typeface="Times New Roman" panose="02020603050405020304" pitchFamily="18" charset="0"/>
                <a:cs typeface="Times New Roman" panose="02020603050405020304" pitchFamily="18" charset="0"/>
              </a:rPr>
              <a:t>Готово, </a:t>
            </a:r>
            <a:r>
              <a:rPr lang="ru-RU" sz="1700" dirty="0">
                <a:latin typeface="Times New Roman" panose="02020603050405020304" pitchFamily="18" charset="0"/>
                <a:cs typeface="Times New Roman" panose="02020603050405020304" pitchFamily="18" charset="0"/>
              </a:rPr>
              <a:t>и запись о новом соединении будет сохранена в папке </a:t>
            </a:r>
            <a:r>
              <a:rPr lang="ru-RU" sz="1700" b="1" dirty="0">
                <a:latin typeface="Times New Roman" panose="02020603050405020304" pitchFamily="18" charset="0"/>
                <a:cs typeface="Times New Roman" panose="02020603050405020304" pitchFamily="18" charset="0"/>
              </a:rPr>
              <a:t>Удаленный доступ к сети</a:t>
            </a:r>
            <a:r>
              <a:rPr lang="ru-RU" sz="1700" dirty="0">
                <a:latin typeface="Times New Roman" panose="02020603050405020304" pitchFamily="18" charset="0"/>
                <a:cs typeface="Times New Roman" panose="02020603050405020304" pitchFamily="18" charset="0"/>
              </a:rPr>
              <a:t>.</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5. </a:t>
            </a:r>
            <a:r>
              <a:rPr lang="ru-RU" sz="1700" dirty="0">
                <a:latin typeface="Times New Roman" panose="02020603050405020304" pitchFamily="18" charset="0"/>
                <a:cs typeface="Times New Roman" panose="02020603050405020304" pitchFamily="18" charset="0"/>
              </a:rPr>
              <a:t>В папке </a:t>
            </a:r>
            <a:r>
              <a:rPr lang="ru-RU" sz="1700" b="1" dirty="0">
                <a:latin typeface="Times New Roman" panose="02020603050405020304" pitchFamily="18" charset="0"/>
                <a:cs typeface="Times New Roman" panose="02020603050405020304" pitchFamily="18" charset="0"/>
              </a:rPr>
              <a:t>Удаленный доступ к сети</a:t>
            </a:r>
            <a:r>
              <a:rPr lang="ru-RU" sz="1700" dirty="0">
                <a:latin typeface="Times New Roman" panose="02020603050405020304" pitchFamily="18" charset="0"/>
                <a:cs typeface="Times New Roman" panose="02020603050405020304" pitchFamily="18" charset="0"/>
              </a:rPr>
              <a:t> щелкните правой кнопкой мыши на пиктограмме нового соединения и выберите пункт </a:t>
            </a:r>
            <a:r>
              <a:rPr lang="ru-RU" sz="1700" b="1" dirty="0">
                <a:latin typeface="Times New Roman" panose="02020603050405020304" pitchFamily="18" charset="0"/>
                <a:cs typeface="Times New Roman" panose="02020603050405020304" pitchFamily="18" charset="0"/>
              </a:rPr>
              <a:t>Свойства</a:t>
            </a:r>
            <a:r>
              <a:rPr lang="ru-RU" sz="1700" dirty="0">
                <a:latin typeface="Times New Roman" panose="02020603050405020304" pitchFamily="18" charset="0"/>
                <a:cs typeface="Times New Roman" panose="02020603050405020304" pitchFamily="18" charset="0"/>
              </a:rPr>
              <a:t>. Вы увидите окно, отображающее параметры нового соединения.</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6. </a:t>
            </a:r>
            <a:r>
              <a:rPr lang="ru-RU" sz="1700" dirty="0">
                <a:latin typeface="Times New Roman" panose="02020603050405020304" pitchFamily="18" charset="0"/>
                <a:cs typeface="Times New Roman" panose="02020603050405020304" pitchFamily="18" charset="0"/>
              </a:rPr>
              <a:t>Щелкните на кнопку </a:t>
            </a:r>
            <a:r>
              <a:rPr lang="ru-RU" sz="1700" b="1" dirty="0">
                <a:latin typeface="Times New Roman" panose="02020603050405020304" pitchFamily="18" charset="0"/>
                <a:cs typeface="Times New Roman" panose="02020603050405020304" pitchFamily="18" charset="0"/>
              </a:rPr>
              <a:t>Тип сервера</a:t>
            </a:r>
            <a:endParaRPr lang="ru-RU" sz="1700" dirty="0">
              <a:latin typeface="Times New Roman" panose="02020603050405020304" pitchFamily="18" charset="0"/>
              <a:cs typeface="Times New Roman" panose="02020603050405020304" pitchFamily="18" charset="0"/>
            </a:endParaRP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7.</a:t>
            </a:r>
            <a:r>
              <a:rPr lang="ru-RU" sz="1700" dirty="0">
                <a:latin typeface="Times New Roman" panose="02020603050405020304" pitchFamily="18" charset="0"/>
                <a:cs typeface="Times New Roman" panose="02020603050405020304" pitchFamily="18" charset="0"/>
              </a:rPr>
              <a:t>  Выберите в списке </a:t>
            </a:r>
            <a:r>
              <a:rPr lang="ru-RU" sz="1700" b="1" dirty="0">
                <a:latin typeface="Times New Roman" panose="02020603050405020304" pitchFamily="18" charset="0"/>
                <a:cs typeface="Times New Roman" panose="02020603050405020304" pitchFamily="18" charset="0"/>
              </a:rPr>
              <a:t>Тип удаленного сервера</a:t>
            </a:r>
            <a:r>
              <a:rPr lang="ru-RU" sz="1700" dirty="0">
                <a:latin typeface="Times New Roman" panose="02020603050405020304" pitchFamily="18" charset="0"/>
                <a:cs typeface="Times New Roman" panose="02020603050405020304" pitchFamily="18" charset="0"/>
              </a:rPr>
              <a:t> пункт </a:t>
            </a:r>
            <a:r>
              <a:rPr lang="en-US" sz="1700" b="1" dirty="0">
                <a:latin typeface="Times New Roman" panose="02020603050405020304" pitchFamily="18" charset="0"/>
                <a:cs typeface="Times New Roman" panose="02020603050405020304" pitchFamily="18" charset="0"/>
              </a:rPr>
              <a:t>PPP</a:t>
            </a:r>
            <a:r>
              <a:rPr lang="ru-RU" sz="1700" b="1"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Windows</a:t>
            </a:r>
            <a:r>
              <a:rPr lang="ru-RU" sz="1700" b="1" dirty="0">
                <a:latin typeface="Times New Roman" panose="02020603050405020304" pitchFamily="18" charset="0"/>
                <a:cs typeface="Times New Roman" panose="02020603050405020304" pitchFamily="18" charset="0"/>
              </a:rPr>
              <a:t> 98, </a:t>
            </a:r>
            <a:r>
              <a:rPr lang="en-US" sz="1700" b="1" dirty="0">
                <a:latin typeface="Times New Roman" panose="02020603050405020304" pitchFamily="18" charset="0"/>
                <a:cs typeface="Times New Roman" panose="02020603050405020304" pitchFamily="18" charset="0"/>
              </a:rPr>
              <a:t>Windows NT</a:t>
            </a:r>
            <a:r>
              <a:rPr lang="ru-RU" sz="1700" b="1"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Internet</a:t>
            </a:r>
            <a:r>
              <a:rPr lang="ru-RU" sz="1700" dirty="0">
                <a:latin typeface="Times New Roman" panose="02020603050405020304" pitchFamily="18" charset="0"/>
                <a:cs typeface="Times New Roman" panose="02020603050405020304" pitchFamily="18" charset="0"/>
              </a:rPr>
              <a:t>. Убедитесь, что из всех опций доступных в этом окне, включены только две: </a:t>
            </a:r>
            <a:r>
              <a:rPr lang="ru-RU" sz="1700" b="1" dirty="0">
                <a:latin typeface="Times New Roman" panose="02020603050405020304" pitchFamily="18" charset="0"/>
                <a:cs typeface="Times New Roman" panose="02020603050405020304" pitchFamily="18" charset="0"/>
              </a:rPr>
              <a:t>Программное сжатие данных и </a:t>
            </a:r>
            <a:r>
              <a:rPr lang="en-US" sz="1700" b="1" dirty="0">
                <a:latin typeface="Times New Roman" panose="02020603050405020304" pitchFamily="18" charset="0"/>
                <a:cs typeface="Times New Roman" panose="02020603050405020304" pitchFamily="18" charset="0"/>
              </a:rPr>
              <a:t>TCP</a:t>
            </a:r>
            <a:r>
              <a:rPr lang="ru-RU" sz="1700" b="1" dirty="0">
                <a:latin typeface="Times New Roman" panose="02020603050405020304" pitchFamily="18" charset="0"/>
                <a:cs typeface="Times New Roman" panose="02020603050405020304" pitchFamily="18" charset="0"/>
              </a:rPr>
              <a:t>/</a:t>
            </a:r>
            <a:r>
              <a:rPr lang="en-US" sz="1700" b="1" dirty="0">
                <a:latin typeface="Times New Roman" panose="02020603050405020304" pitchFamily="18" charset="0"/>
                <a:cs typeface="Times New Roman" panose="02020603050405020304" pitchFamily="18" charset="0"/>
              </a:rPr>
              <a:t>IP</a:t>
            </a:r>
            <a:r>
              <a:rPr lang="ru-RU" sz="1700" dirty="0">
                <a:latin typeface="Times New Roman" panose="02020603050405020304" pitchFamily="18" charset="0"/>
                <a:cs typeface="Times New Roman" panose="02020603050405020304" pitchFamily="18" charset="0"/>
              </a:rPr>
              <a:t>.</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8. </a:t>
            </a:r>
            <a:r>
              <a:rPr lang="ru-RU" sz="1700" dirty="0">
                <a:latin typeface="Times New Roman" panose="02020603050405020304" pitchFamily="18" charset="0"/>
                <a:cs typeface="Times New Roman" panose="02020603050405020304" pitchFamily="18" charset="0"/>
              </a:rPr>
              <a:t>Щелкните на кнопке </a:t>
            </a:r>
            <a:r>
              <a:rPr lang="ru-RU" sz="1700" b="1" dirty="0">
                <a:latin typeface="Times New Roman" panose="02020603050405020304" pitchFamily="18" charset="0"/>
                <a:cs typeface="Times New Roman" panose="02020603050405020304" pitchFamily="18" charset="0"/>
              </a:rPr>
              <a:t>Настройка </a:t>
            </a:r>
            <a:r>
              <a:rPr lang="en-US" sz="1700" b="1" dirty="0">
                <a:latin typeface="Times New Roman" panose="02020603050405020304" pitchFamily="18" charset="0"/>
                <a:cs typeface="Times New Roman" panose="02020603050405020304" pitchFamily="18" charset="0"/>
              </a:rPr>
              <a:t>TCP</a:t>
            </a:r>
            <a:r>
              <a:rPr lang="ru-RU" sz="1700" b="1" dirty="0">
                <a:latin typeface="Times New Roman" panose="02020603050405020304" pitchFamily="18" charset="0"/>
                <a:cs typeface="Times New Roman" panose="02020603050405020304" pitchFamily="18" charset="0"/>
              </a:rPr>
              <a:t>/</a:t>
            </a:r>
            <a:r>
              <a:rPr lang="en-US" sz="1700" b="1" dirty="0">
                <a:latin typeface="Times New Roman" panose="02020603050405020304" pitchFamily="18" charset="0"/>
                <a:cs typeface="Times New Roman" panose="02020603050405020304" pitchFamily="18" charset="0"/>
              </a:rPr>
              <a:t>IP</a:t>
            </a:r>
            <a:r>
              <a:rPr lang="ru-RU" sz="1700" dirty="0">
                <a:latin typeface="Times New Roman" panose="02020603050405020304" pitchFamily="18" charset="0"/>
                <a:cs typeface="Times New Roman" panose="02020603050405020304" pitchFamily="18" charset="0"/>
              </a:rPr>
              <a:t>, и вы увидите диалоговое окно </a:t>
            </a:r>
            <a:r>
              <a:rPr lang="ru-RU" sz="1700" b="1" dirty="0">
                <a:latin typeface="Times New Roman" panose="02020603050405020304" pitchFamily="18" charset="0"/>
                <a:cs typeface="Times New Roman" panose="02020603050405020304" pitchFamily="18" charset="0"/>
              </a:rPr>
              <a:t>Настройка </a:t>
            </a:r>
            <a:r>
              <a:rPr lang="en-US" sz="1700" b="1" dirty="0">
                <a:latin typeface="Times New Roman" panose="02020603050405020304" pitchFamily="18" charset="0"/>
                <a:cs typeface="Times New Roman" panose="02020603050405020304" pitchFamily="18" charset="0"/>
              </a:rPr>
              <a:t>TCP</a:t>
            </a:r>
            <a:r>
              <a:rPr lang="ru-RU" sz="1700" b="1" dirty="0">
                <a:latin typeface="Times New Roman" panose="02020603050405020304" pitchFamily="18" charset="0"/>
                <a:cs typeface="Times New Roman" panose="02020603050405020304" pitchFamily="18" charset="0"/>
              </a:rPr>
              <a:t>/</a:t>
            </a:r>
            <a:r>
              <a:rPr lang="en-US" sz="1700" b="1" dirty="0">
                <a:latin typeface="Times New Roman" panose="02020603050405020304" pitchFamily="18" charset="0"/>
                <a:cs typeface="Times New Roman" panose="02020603050405020304" pitchFamily="18" charset="0"/>
              </a:rPr>
              <a:t>IP</a:t>
            </a:r>
            <a:r>
              <a:rPr lang="ru-RU" sz="1700" dirty="0">
                <a:latin typeface="Times New Roman" panose="02020603050405020304" pitchFamily="18" charset="0"/>
                <a:cs typeface="Times New Roman" panose="02020603050405020304" pitchFamily="18" charset="0"/>
              </a:rPr>
              <a:t>.</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9. </a:t>
            </a:r>
            <a:r>
              <a:rPr lang="ru-RU" sz="1700" dirty="0">
                <a:latin typeface="Times New Roman" panose="02020603050405020304" pitchFamily="18" charset="0"/>
                <a:cs typeface="Times New Roman" panose="02020603050405020304" pitchFamily="18" charset="0"/>
              </a:rPr>
              <a:t>Выберите значение опции </a:t>
            </a:r>
            <a:r>
              <a:rPr lang="ru-RU" sz="1700" b="1" dirty="0">
                <a:latin typeface="Times New Roman" panose="02020603050405020304" pitchFamily="18" charset="0"/>
                <a:cs typeface="Times New Roman" panose="02020603050405020304" pitchFamily="18" charset="0"/>
              </a:rPr>
              <a:t>Адреса вводятся вручную</a:t>
            </a:r>
            <a:r>
              <a:rPr lang="ru-RU" sz="1700" dirty="0">
                <a:latin typeface="Times New Roman" panose="02020603050405020304" pitchFamily="18" charset="0"/>
                <a:cs typeface="Times New Roman" panose="02020603050405020304" pitchFamily="18" charset="0"/>
              </a:rPr>
              <a:t> и укажите первичный и вторичный серверы доменных имен (</a:t>
            </a:r>
            <a:r>
              <a:rPr lang="en-US" sz="1700" dirty="0">
                <a:latin typeface="Times New Roman" panose="02020603050405020304" pitchFamily="18" charset="0"/>
                <a:cs typeface="Times New Roman" panose="02020603050405020304" pitchFamily="18" charset="0"/>
              </a:rPr>
              <a:t>DNS</a:t>
            </a:r>
            <a:r>
              <a:rPr lang="ru-RU" sz="1700" dirty="0">
                <a:latin typeface="Times New Roman" panose="02020603050405020304" pitchFamily="18" charset="0"/>
                <a:cs typeface="Times New Roman" panose="02020603050405020304" pitchFamily="18" charset="0"/>
              </a:rPr>
              <a:t>), которые ранее Вам сообщил провайдер.</a:t>
            </a:r>
          </a:p>
          <a:p>
            <a:r>
              <a:rPr lang="ru-RU" sz="1700" b="1" dirty="0">
                <a:latin typeface="Times New Roman" panose="02020603050405020304" pitchFamily="18" charset="0"/>
                <a:cs typeface="Times New Roman" panose="02020603050405020304" pitchFamily="18" charset="0"/>
              </a:rPr>
              <a:t>Например, 199_1_11_2 – первичный адрес</a:t>
            </a:r>
            <a:endParaRPr lang="ru-RU" sz="1700" dirty="0">
              <a:latin typeface="Times New Roman" panose="02020603050405020304" pitchFamily="18" charset="0"/>
              <a:cs typeface="Times New Roman" panose="02020603050405020304" pitchFamily="18" charset="0"/>
            </a:endParaRPr>
          </a:p>
          <a:p>
            <a:r>
              <a:rPr lang="ru-RU" sz="1700" b="1" dirty="0">
                <a:latin typeface="Times New Roman" panose="02020603050405020304" pitchFamily="18" charset="0"/>
                <a:cs typeface="Times New Roman" panose="02020603050405020304" pitchFamily="18" charset="0"/>
              </a:rPr>
              <a:t>                     199_1_11_15 – вторичный адрес.</a:t>
            </a:r>
            <a:endParaRPr lang="ru-RU" sz="1700" dirty="0">
              <a:latin typeface="Times New Roman" panose="02020603050405020304" pitchFamily="18" charset="0"/>
              <a:cs typeface="Times New Roman" panose="02020603050405020304" pitchFamily="18" charset="0"/>
            </a:endParaRP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10. </a:t>
            </a:r>
            <a:r>
              <a:rPr lang="ru-RU" sz="1700" dirty="0">
                <a:latin typeface="Times New Roman" panose="02020603050405020304" pitchFamily="18" charset="0"/>
                <a:cs typeface="Times New Roman" panose="02020603050405020304" pitchFamily="18" charset="0"/>
              </a:rPr>
              <a:t>По окончании ввода параметров щелкните на кнопке </a:t>
            </a:r>
            <a:r>
              <a:rPr lang="ru-RU" sz="1700" b="1" dirty="0">
                <a:latin typeface="Times New Roman" panose="02020603050405020304" pitchFamily="18" charset="0"/>
                <a:cs typeface="Times New Roman" panose="02020603050405020304" pitchFamily="18" charset="0"/>
              </a:rPr>
              <a:t>Ок</a:t>
            </a:r>
            <a:r>
              <a:rPr lang="ru-RU" sz="1700" dirty="0">
                <a:latin typeface="Times New Roman" panose="02020603050405020304" pitchFamily="18" charset="0"/>
                <a:cs typeface="Times New Roman" panose="02020603050405020304" pitchFamily="18" charset="0"/>
              </a:rPr>
              <a:t>. Щелкните на кнопке </a:t>
            </a:r>
            <a:r>
              <a:rPr lang="ru-RU" sz="1700" b="1" dirty="0">
                <a:latin typeface="Times New Roman" panose="02020603050405020304" pitchFamily="18" charset="0"/>
                <a:cs typeface="Times New Roman" panose="02020603050405020304" pitchFamily="18" charset="0"/>
              </a:rPr>
              <a:t>Ок</a:t>
            </a:r>
            <a:r>
              <a:rPr lang="ru-RU" sz="1700" dirty="0">
                <a:latin typeface="Times New Roman" panose="02020603050405020304" pitchFamily="18" charset="0"/>
                <a:cs typeface="Times New Roman" panose="02020603050405020304" pitchFamily="18" charset="0"/>
              </a:rPr>
              <a:t> еще раз, чтобы сохранить внесенные изменения. </a:t>
            </a:r>
          </a:p>
          <a:p>
            <a:endParaRPr lang="ru-RU" dirty="0"/>
          </a:p>
        </p:txBody>
      </p:sp>
      <p:sp>
        <p:nvSpPr>
          <p:cNvPr id="4" name="Управляющая кнопка: назад 3">
            <a:hlinkClick r:id="" action="ppaction://hlinkshowjump?jump=previousslide" highlightClick="1"/>
          </p:cNvPr>
          <p:cNvSpPr/>
          <p:nvPr/>
        </p:nvSpPr>
        <p:spPr>
          <a:xfrm>
            <a:off x="9471804" y="6374921"/>
            <a:ext cx="379562" cy="35368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3" action="ppaction://hlinksldjump" highlightClick="1"/>
          </p:cNvPr>
          <p:cNvSpPr/>
          <p:nvPr/>
        </p:nvSpPr>
        <p:spPr>
          <a:xfrm>
            <a:off x="9972136" y="6383547"/>
            <a:ext cx="396815" cy="34505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498347" y="6374921"/>
            <a:ext cx="370936" cy="35368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48345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6 основных видов подключения к Интернету"/>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334" t="651" r="8685" b="859"/>
          <a:stretch/>
        </p:blipFill>
        <p:spPr bwMode="auto">
          <a:xfrm>
            <a:off x="4744527" y="1572878"/>
            <a:ext cx="4856673" cy="37524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77334" y="609600"/>
            <a:ext cx="8596668" cy="468702"/>
          </a:xfrm>
        </p:spPr>
        <p:txBody>
          <a:bodyPr>
            <a:normAutofit/>
          </a:bodyPr>
          <a:lstStyle/>
          <a:p>
            <a:r>
              <a:rPr lang="ru-RU" sz="2000" b="1" dirty="0" smtClean="0">
                <a:latin typeface="Times New Roman" panose="02020603050405020304" pitchFamily="18" charset="0"/>
                <a:cs typeface="Times New Roman" panose="02020603050405020304" pitchFamily="18" charset="0"/>
              </a:rPr>
              <a:t>Установка связи с провайдером и окончание работы</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6649" y="1276710"/>
            <a:ext cx="4899804" cy="5357004"/>
          </a:xfrm>
        </p:spPr>
        <p:txBody>
          <a:bodyPr>
            <a:normAutofit fontScale="92500" lnSpcReduction="10000"/>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1. </a:t>
            </a:r>
            <a:r>
              <a:rPr lang="ru-RU" dirty="0">
                <a:solidFill>
                  <a:schemeClr val="tx1"/>
                </a:solidFill>
                <a:latin typeface="Times New Roman" panose="02020603050405020304" pitchFamily="18" charset="0"/>
                <a:cs typeface="Times New Roman" panose="02020603050405020304" pitchFamily="18" charset="0"/>
              </a:rPr>
              <a:t>Дважды щелкните на пиктограмме, соответствующей этому соединению, находящейся в папке </a:t>
            </a:r>
            <a:r>
              <a:rPr lang="ru-RU" b="1" dirty="0">
                <a:solidFill>
                  <a:schemeClr val="tx1"/>
                </a:solidFill>
                <a:latin typeface="Times New Roman" panose="02020603050405020304" pitchFamily="18" charset="0"/>
                <a:cs typeface="Times New Roman" panose="02020603050405020304" pitchFamily="18" charset="0"/>
              </a:rPr>
              <a:t>Удаленный доступ к сети.</a:t>
            </a:r>
            <a:r>
              <a:rPr lang="ru-RU" dirty="0">
                <a:solidFill>
                  <a:schemeClr val="tx1"/>
                </a:solidFill>
                <a:latin typeface="Times New Roman" panose="02020603050405020304" pitchFamily="18" charset="0"/>
                <a:cs typeface="Times New Roman" panose="02020603050405020304" pitchFamily="18" charset="0"/>
              </a:rPr>
              <a:t> На экране появится диалоговое окно </a:t>
            </a:r>
            <a:r>
              <a:rPr lang="ru-RU" b="1" dirty="0">
                <a:solidFill>
                  <a:schemeClr val="tx1"/>
                </a:solidFill>
                <a:latin typeface="Times New Roman" panose="02020603050405020304" pitchFamily="18" charset="0"/>
                <a:cs typeface="Times New Roman" panose="02020603050405020304" pitchFamily="18" charset="0"/>
              </a:rPr>
              <a:t>Установка связи.</a:t>
            </a:r>
            <a:endParaRPr lang="ru-RU" dirty="0">
              <a:solidFill>
                <a:schemeClr val="tx1"/>
              </a:solidFill>
              <a:latin typeface="Times New Roman" panose="02020603050405020304" pitchFamily="18" charset="0"/>
              <a:cs typeface="Times New Roman" panose="02020603050405020304" pitchFamily="18" charset="0"/>
            </a:endParaRPr>
          </a:p>
          <a:p>
            <a:r>
              <a:rPr lang="ru-RU" b="1" dirty="0">
                <a:solidFill>
                  <a:schemeClr val="accent1">
                    <a:lumMod val="75000"/>
                  </a:schemeClr>
                </a:solidFill>
                <a:latin typeface="Times New Roman" panose="02020603050405020304" pitchFamily="18" charset="0"/>
                <a:cs typeface="Times New Roman" panose="02020603050405020304" pitchFamily="18" charset="0"/>
              </a:rPr>
              <a:t>2. </a:t>
            </a:r>
            <a:r>
              <a:rPr lang="ru-RU" dirty="0">
                <a:solidFill>
                  <a:schemeClr val="tx1"/>
                </a:solidFill>
                <a:latin typeface="Times New Roman" panose="02020603050405020304" pitchFamily="18" charset="0"/>
                <a:cs typeface="Times New Roman" panose="02020603050405020304" pitchFamily="18" charset="0"/>
              </a:rPr>
              <a:t> Задайте ваше имя пользователя и пароль в соответствующих полях ввода. Если вы не хотите вводить эти данные при каждом новом соединении, включите опцию </a:t>
            </a:r>
            <a:r>
              <a:rPr lang="ru-RU" b="1" dirty="0">
                <a:solidFill>
                  <a:schemeClr val="tx1"/>
                </a:solidFill>
                <a:latin typeface="Times New Roman" panose="02020603050405020304" pitchFamily="18" charset="0"/>
                <a:cs typeface="Times New Roman" panose="02020603050405020304" pitchFamily="18" charset="0"/>
              </a:rPr>
              <a:t>Сохранить пароль.</a:t>
            </a:r>
            <a:endParaRPr lang="ru-RU" dirty="0">
              <a:solidFill>
                <a:schemeClr val="tx1"/>
              </a:solidFill>
              <a:latin typeface="Times New Roman" panose="02020603050405020304" pitchFamily="18" charset="0"/>
              <a:cs typeface="Times New Roman" panose="02020603050405020304" pitchFamily="18" charset="0"/>
            </a:endParaRPr>
          </a:p>
          <a:p>
            <a:r>
              <a:rPr lang="ru-RU" b="1" dirty="0">
                <a:solidFill>
                  <a:schemeClr val="accent1">
                    <a:lumMod val="75000"/>
                  </a:schemeClr>
                </a:solidFill>
                <a:latin typeface="Times New Roman" panose="02020603050405020304" pitchFamily="18" charset="0"/>
                <a:cs typeface="Times New Roman" panose="02020603050405020304" pitchFamily="18" charset="0"/>
              </a:rPr>
              <a:t>3. </a:t>
            </a:r>
            <a:r>
              <a:rPr lang="ru-RU" dirty="0">
                <a:solidFill>
                  <a:schemeClr val="tx1"/>
                </a:solidFill>
                <a:latin typeface="Times New Roman" panose="02020603050405020304" pitchFamily="18" charset="0"/>
                <a:cs typeface="Times New Roman" panose="02020603050405020304" pitchFamily="18" charset="0"/>
              </a:rPr>
              <a:t>Щелкните на кнопку </a:t>
            </a:r>
            <a:r>
              <a:rPr lang="ru-RU" b="1" dirty="0">
                <a:solidFill>
                  <a:schemeClr val="tx1"/>
                </a:solidFill>
                <a:latin typeface="Times New Roman" panose="02020603050405020304" pitchFamily="18" charset="0"/>
                <a:cs typeface="Times New Roman" panose="02020603050405020304" pitchFamily="18" charset="0"/>
              </a:rPr>
              <a:t>Установить связь </a:t>
            </a:r>
            <a:r>
              <a:rPr lang="ru-RU" dirty="0">
                <a:solidFill>
                  <a:schemeClr val="tx1"/>
                </a:solidFill>
                <a:latin typeface="Times New Roman" panose="02020603050405020304" pitchFamily="18" charset="0"/>
                <a:cs typeface="Times New Roman" panose="02020603050405020304" pitchFamily="18" charset="0"/>
              </a:rPr>
              <a:t>и система начнет набор номера вашего провайдера. На экране появится окно, отображающее информацию о ходе вызова.</a:t>
            </a:r>
          </a:p>
          <a:p>
            <a:r>
              <a:rPr lang="ru-RU" b="1" dirty="0">
                <a:solidFill>
                  <a:schemeClr val="accent1">
                    <a:lumMod val="75000"/>
                  </a:schemeClr>
                </a:solidFill>
                <a:latin typeface="Times New Roman" panose="02020603050405020304" pitchFamily="18" charset="0"/>
                <a:cs typeface="Times New Roman" panose="02020603050405020304" pitchFamily="18" charset="0"/>
              </a:rPr>
              <a:t>4. </a:t>
            </a:r>
            <a:r>
              <a:rPr lang="ru-RU" dirty="0">
                <a:solidFill>
                  <a:schemeClr val="tx1"/>
                </a:solidFill>
                <a:latin typeface="Times New Roman" panose="02020603050405020304" pitchFamily="18" charset="0"/>
                <a:cs typeface="Times New Roman" panose="02020603050405020304" pitchFamily="18" charset="0"/>
              </a:rPr>
              <a:t>Если при установке параметров соединения вы задали ручной режим регистрации на сервере, на экране появится окно </a:t>
            </a:r>
            <a:r>
              <a:rPr lang="en-US" b="1" dirty="0">
                <a:solidFill>
                  <a:schemeClr val="tx1"/>
                </a:solidFill>
                <a:latin typeface="Times New Roman" panose="02020603050405020304" pitchFamily="18" charset="0"/>
                <a:cs typeface="Times New Roman" panose="02020603050405020304" pitchFamily="18" charset="0"/>
              </a:rPr>
              <a:t>Post</a:t>
            </a:r>
            <a:r>
              <a:rPr lang="ru-RU"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Dial Terminal Screen</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 этом случае зарегистрируйтесь на сервере вручную и щелкните на кнопку </a:t>
            </a:r>
            <a:r>
              <a:rPr lang="ru-RU" b="1" dirty="0">
                <a:solidFill>
                  <a:schemeClr val="tx1"/>
                </a:solidFill>
                <a:latin typeface="Times New Roman" panose="02020603050405020304" pitchFamily="18" charset="0"/>
                <a:cs typeface="Times New Roman" panose="02020603050405020304" pitchFamily="18" charset="0"/>
              </a:rPr>
              <a:t>Продолжить.</a:t>
            </a:r>
            <a:endParaRPr lang="ru-RU"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Управляющая кнопка: назад 3">
            <a:hlinkClick r:id="" action="ppaction://hlinkshowjump?jump=previousslide" highlightClick="1"/>
          </p:cNvPr>
          <p:cNvSpPr/>
          <p:nvPr/>
        </p:nvSpPr>
        <p:spPr>
          <a:xfrm>
            <a:off x="9601200" y="6418053"/>
            <a:ext cx="414068" cy="31917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3" action="ppaction://hlinksldjump" highlightClick="1"/>
          </p:cNvPr>
          <p:cNvSpPr/>
          <p:nvPr/>
        </p:nvSpPr>
        <p:spPr>
          <a:xfrm>
            <a:off x="10161917" y="6392174"/>
            <a:ext cx="362309" cy="36230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670875" y="6418053"/>
            <a:ext cx="370936" cy="3191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7935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icrosoft советует отказаться от использования Internet Explore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1018" y="3825382"/>
            <a:ext cx="5123790" cy="30326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77334" y="324928"/>
            <a:ext cx="8596668" cy="831012"/>
          </a:xfrm>
        </p:spPr>
        <p:txBody>
          <a:bodyPr>
            <a:normAutofit/>
          </a:bodyPr>
          <a:lstStyle/>
          <a:p>
            <a:r>
              <a:rPr lang="ru-RU" sz="2000" b="1" dirty="0" smtClean="0">
                <a:latin typeface="Times New Roman" panose="02020603050405020304" pitchFamily="18" charset="0"/>
                <a:cs typeface="Times New Roman" panose="02020603050405020304" pitchFamily="18" charset="0"/>
              </a:rPr>
              <a:t>Программы для </a:t>
            </a:r>
            <a:r>
              <a:rPr lang="en-US" sz="2000" b="1" dirty="0" smtClean="0">
                <a:latin typeface="Times New Roman" panose="02020603050405020304" pitchFamily="18" charset="0"/>
                <a:cs typeface="Times New Roman" panose="02020603050405020304" pitchFamily="18" charset="0"/>
              </a:rPr>
              <a:t>Internet</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1673" y="1155940"/>
            <a:ext cx="8596668" cy="3880773"/>
          </a:xfrm>
        </p:spPr>
        <p:txBody>
          <a:bodyPr>
            <a:normAutofit/>
          </a:bodyPr>
          <a:lstStyle/>
          <a:p>
            <a:r>
              <a:rPr lang="ru-RU" dirty="0"/>
              <a:t>Чтобы работать в Интернет, вам нужны компьютер, модем, Интернет-провайдер и клиент-программы. Чтобы найти подходящие Интернет-программы, вам не придется заниматься долгими поисками. Вы можете воспользоваться программными продуктами </a:t>
            </a:r>
            <a:r>
              <a:rPr lang="en-US" dirty="0">
                <a:solidFill>
                  <a:schemeClr val="accent1">
                    <a:lumMod val="75000"/>
                  </a:schemeClr>
                </a:solidFill>
              </a:rPr>
              <a:t>Microsoft</a:t>
            </a:r>
            <a:r>
              <a:rPr lang="ru-RU" dirty="0"/>
              <a:t> или </a:t>
            </a:r>
            <a:r>
              <a:rPr lang="en-US" dirty="0">
                <a:solidFill>
                  <a:schemeClr val="accent1">
                    <a:lumMod val="75000"/>
                  </a:schemeClr>
                </a:solidFill>
              </a:rPr>
              <a:t>Netscape</a:t>
            </a:r>
            <a:r>
              <a:rPr lang="ru-RU" dirty="0"/>
              <a:t>. Обе компании поставляют полный набор необходимых приложений.</a:t>
            </a:r>
          </a:p>
          <a:p>
            <a:r>
              <a:rPr lang="ru-RU" dirty="0"/>
              <a:t>Чтобы путешествовать по </a:t>
            </a:r>
            <a:r>
              <a:rPr lang="en-US" dirty="0"/>
              <a:t>Web</a:t>
            </a:r>
            <a:r>
              <a:rPr lang="ru-RU" dirty="0"/>
              <a:t>-пространству, обмениваться сообщениями с другими пользователями и участвовать в дискуссиях групп новостей, вам нужны </a:t>
            </a:r>
            <a:r>
              <a:rPr lang="en-US" dirty="0"/>
              <a:t>Web</a:t>
            </a:r>
            <a:r>
              <a:rPr lang="ru-RU" dirty="0"/>
              <a:t>-</a:t>
            </a:r>
            <a:r>
              <a:rPr lang="ru-RU" dirty="0" err="1"/>
              <a:t>броузеры</a:t>
            </a:r>
            <a:r>
              <a:rPr lang="ru-RU" dirty="0"/>
              <a:t>, почтовая программа и клиент-программа </a:t>
            </a:r>
            <a:r>
              <a:rPr lang="en-US" dirty="0">
                <a:solidFill>
                  <a:schemeClr val="accent1">
                    <a:lumMod val="75000"/>
                  </a:schemeClr>
                </a:solidFill>
              </a:rPr>
              <a:t>UseNet</a:t>
            </a:r>
            <a:r>
              <a:rPr lang="ru-RU" dirty="0"/>
              <a:t>. Если вы установили </a:t>
            </a:r>
            <a:r>
              <a:rPr lang="en-US" dirty="0">
                <a:solidFill>
                  <a:schemeClr val="accent1">
                    <a:lumMod val="75000"/>
                  </a:schemeClr>
                </a:solidFill>
              </a:rPr>
              <a:t>Microsoft Internet Explorer</a:t>
            </a:r>
            <a:r>
              <a:rPr lang="ru-RU" dirty="0"/>
              <a:t> либо </a:t>
            </a:r>
            <a:r>
              <a:rPr lang="en-US" dirty="0">
                <a:solidFill>
                  <a:schemeClr val="accent1">
                    <a:lumMod val="75000"/>
                  </a:schemeClr>
                </a:solidFill>
              </a:rPr>
              <a:t>Netscape Communicator</a:t>
            </a:r>
            <a:r>
              <a:rPr lang="ru-RU" dirty="0"/>
              <a:t>, то все необходимые компоненты уже находятся на вашем жестком диске. </a:t>
            </a:r>
          </a:p>
        </p:txBody>
      </p:sp>
      <p:pic>
        <p:nvPicPr>
          <p:cNvPr id="12298" name="Picture 10" descr="Netscape Free Download latest version | freeallsoftwares.com"/>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4222"/>
          <a:stretch/>
        </p:blipFill>
        <p:spPr bwMode="auto">
          <a:xfrm>
            <a:off x="5296619" y="4152686"/>
            <a:ext cx="2470509" cy="22877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Управляющая кнопка: назад 3">
            <a:hlinkClick r:id="" action="ppaction://hlinkshowjump?jump=previousslide" highlightClick="1"/>
          </p:cNvPr>
          <p:cNvSpPr/>
          <p:nvPr/>
        </p:nvSpPr>
        <p:spPr>
          <a:xfrm>
            <a:off x="9704717" y="6254151"/>
            <a:ext cx="457200" cy="42269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4" action="ppaction://hlinksldjump" highlightClick="1"/>
          </p:cNvPr>
          <p:cNvSpPr/>
          <p:nvPr/>
        </p:nvSpPr>
        <p:spPr>
          <a:xfrm>
            <a:off x="10265434" y="6228272"/>
            <a:ext cx="422694"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826151" y="6254151"/>
            <a:ext cx="457200" cy="4226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53272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World Wide Web - WWW meaning, history and origin"/>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683"/>
          <a:stretch/>
        </p:blipFill>
        <p:spPr bwMode="auto">
          <a:xfrm>
            <a:off x="1958494" y="4460669"/>
            <a:ext cx="5408463" cy="23973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65190" y="186905"/>
            <a:ext cx="8596668" cy="1320800"/>
          </a:xfrm>
        </p:spPr>
        <p:txBody>
          <a:bodyPr>
            <a:normAutofit/>
          </a:bodyPr>
          <a:lstStyle/>
          <a:p>
            <a:r>
              <a:rPr lang="ru-RU" sz="2000" b="1" dirty="0">
                <a:solidFill>
                  <a:srgbClr val="66A2D8"/>
                </a:solidFill>
                <a:latin typeface="Times New Roman" panose="02020603050405020304" pitchFamily="18" charset="0"/>
                <a:cs typeface="Times New Roman" panose="02020603050405020304" pitchFamily="18" charset="0"/>
              </a:rPr>
              <a:t>Просмотры документов в </a:t>
            </a:r>
            <a:r>
              <a:rPr lang="en-US" sz="2000" b="1" dirty="0">
                <a:solidFill>
                  <a:srgbClr val="66A2D8"/>
                </a:solidFill>
                <a:latin typeface="Times New Roman" panose="02020603050405020304" pitchFamily="18" charset="0"/>
                <a:cs typeface="Times New Roman" panose="02020603050405020304" pitchFamily="18" charset="0"/>
              </a:rPr>
              <a:t>World wide web</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211507" y="717909"/>
            <a:ext cx="10157443" cy="4897887"/>
          </a:xfrm>
        </p:spPr>
        <p:txBody>
          <a:bodyPr>
            <a:noAutofit/>
          </a:bodyPr>
          <a:lstStyle/>
          <a:p>
            <a:r>
              <a:rPr lang="ru-RU" sz="1600" dirty="0">
                <a:solidFill>
                  <a:schemeClr val="tx1"/>
                </a:solidFill>
                <a:latin typeface="Times New Roman" panose="02020603050405020304" pitchFamily="18" charset="0"/>
                <a:cs typeface="Times New Roman" panose="02020603050405020304" pitchFamily="18" charset="0"/>
              </a:rPr>
              <a:t>Самый простой способ открыть </a:t>
            </a:r>
            <a:r>
              <a:rPr lang="en-US" sz="1600" dirty="0">
                <a:solidFill>
                  <a:schemeClr val="tx1"/>
                </a:solidFill>
                <a:latin typeface="Times New Roman" panose="02020603050405020304" pitchFamily="18" charset="0"/>
                <a:cs typeface="Times New Roman" panose="02020603050405020304" pitchFamily="18" charset="0"/>
              </a:rPr>
              <a:t>Web</a:t>
            </a:r>
            <a:r>
              <a:rPr lang="ru-RU" sz="1600" dirty="0">
                <a:solidFill>
                  <a:schemeClr val="tx1"/>
                </a:solidFill>
                <a:latin typeface="Times New Roman" panose="02020603050405020304" pitchFamily="18" charset="0"/>
                <a:cs typeface="Times New Roman" panose="02020603050405020304" pitchFamily="18" charset="0"/>
              </a:rPr>
              <a:t>-страницу – задать ее </a:t>
            </a:r>
            <a:r>
              <a:rPr lang="en-US" sz="1600" dirty="0">
                <a:solidFill>
                  <a:schemeClr val="tx1"/>
                </a:solidFill>
                <a:latin typeface="Times New Roman" panose="02020603050405020304" pitchFamily="18" charset="0"/>
                <a:cs typeface="Times New Roman" panose="02020603050405020304" pitchFamily="18" charset="0"/>
              </a:rPr>
              <a:t>URL</a:t>
            </a:r>
            <a:r>
              <a:rPr lang="ru-RU" sz="1600" dirty="0">
                <a:solidFill>
                  <a:schemeClr val="tx1"/>
                </a:solidFill>
                <a:latin typeface="Times New Roman" panose="02020603050405020304" pitchFamily="18" charset="0"/>
                <a:cs typeface="Times New Roman" panose="02020603050405020304" pitchFamily="18" charset="0"/>
              </a:rPr>
              <a:t>-адрес в поле </a:t>
            </a:r>
            <a:r>
              <a:rPr lang="ru-RU" sz="1600" b="1" dirty="0">
                <a:solidFill>
                  <a:schemeClr val="tx1"/>
                </a:solidFill>
                <a:latin typeface="Times New Roman" panose="02020603050405020304" pitchFamily="18" charset="0"/>
                <a:cs typeface="Times New Roman" panose="02020603050405020304" pitchFamily="18" charset="0"/>
              </a:rPr>
              <a:t>Адрес</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браузера </a:t>
            </a:r>
            <a:r>
              <a:rPr lang="ru-RU" sz="1600" dirty="0">
                <a:solidFill>
                  <a:schemeClr val="tx1"/>
                </a:solidFill>
                <a:latin typeface="Times New Roman" panose="02020603050405020304" pitchFamily="18" charset="0"/>
                <a:cs typeface="Times New Roman" panose="02020603050405020304" pitchFamily="18" charset="0"/>
              </a:rPr>
              <a:t>и нажать </a:t>
            </a:r>
            <a:r>
              <a:rPr lang="en-US" sz="1600" b="1" dirty="0">
                <a:solidFill>
                  <a:schemeClr val="tx1"/>
                </a:solidFill>
                <a:latin typeface="Times New Roman" panose="02020603050405020304" pitchFamily="18" charset="0"/>
                <a:cs typeface="Times New Roman" panose="02020603050405020304" pitchFamily="18" charset="0"/>
              </a:rPr>
              <a:t>Enter</a:t>
            </a:r>
            <a:r>
              <a:rPr lang="ru-RU" sz="1600" dirty="0">
                <a:solidFill>
                  <a:schemeClr val="tx1"/>
                </a:solidFill>
                <a:latin typeface="Times New Roman" panose="02020603050405020304" pitchFamily="18" charset="0"/>
                <a:cs typeface="Times New Roman" panose="02020603050405020304" pitchFamily="18" charset="0"/>
              </a:rPr>
              <a:t>. Если вы щелкните на направленной вниз стрелке, расположенной справа от поля Адрес, вы увидите список адресов, введенных ранее. Щелкните на одном из них, откроется соответствующий документ в окне </a:t>
            </a:r>
            <a:r>
              <a:rPr lang="ru-RU" sz="1600" dirty="0" smtClean="0">
                <a:solidFill>
                  <a:schemeClr val="tx1"/>
                </a:solidFill>
                <a:latin typeface="Times New Roman" panose="02020603050405020304" pitchFamily="18" charset="0"/>
                <a:cs typeface="Times New Roman" panose="02020603050405020304" pitchFamily="18" charset="0"/>
              </a:rPr>
              <a:t>браузера</a:t>
            </a:r>
            <a:r>
              <a:rPr lang="ru-RU" sz="1600" dirty="0">
                <a:solidFill>
                  <a:schemeClr val="tx1"/>
                </a:solidFill>
                <a:latin typeface="Times New Roman" panose="02020603050405020304" pitchFamily="18" charset="0"/>
                <a:cs typeface="Times New Roman" panose="02020603050405020304" pitchFamily="18" charset="0"/>
              </a:rPr>
              <a:t>. Альтернативный способ открыть страницу – выбрать в главном меню пункт </a:t>
            </a:r>
            <a:r>
              <a:rPr lang="ru-RU" sz="1600" b="1" dirty="0">
                <a:solidFill>
                  <a:schemeClr val="tx1"/>
                </a:solidFill>
                <a:latin typeface="Times New Roman" panose="02020603050405020304" pitchFamily="18" charset="0"/>
                <a:cs typeface="Times New Roman" panose="02020603050405020304" pitchFamily="18" charset="0"/>
              </a:rPr>
              <a:t>Файл-Открыть, </a:t>
            </a:r>
            <a:r>
              <a:rPr lang="ru-RU" sz="1600" dirty="0">
                <a:solidFill>
                  <a:schemeClr val="tx1"/>
                </a:solidFill>
                <a:latin typeface="Times New Roman" panose="02020603050405020304" pitchFamily="18" charset="0"/>
                <a:cs typeface="Times New Roman" panose="02020603050405020304" pitchFamily="18" charset="0"/>
              </a:rPr>
              <a:t>ввести адрес и нажать</a:t>
            </a:r>
            <a:r>
              <a:rPr lang="ru-RU" sz="1600" b="1" dirty="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Enter</a:t>
            </a:r>
            <a:r>
              <a:rPr lang="ru-RU" sz="1600" dirty="0">
                <a:solidFill>
                  <a:schemeClr val="tx1"/>
                </a:solidFill>
                <a:latin typeface="Times New Roman" panose="02020603050405020304" pitchFamily="18" charset="0"/>
                <a:cs typeface="Times New Roman" panose="02020603050405020304" pitchFamily="18" charset="0"/>
              </a:rPr>
              <a:t>.</a:t>
            </a:r>
          </a:p>
          <a:p>
            <a:r>
              <a:rPr lang="ru-RU" sz="1600" dirty="0">
                <a:solidFill>
                  <a:schemeClr val="tx1"/>
                </a:solidFill>
                <a:latin typeface="Times New Roman" panose="02020603050405020304" pitchFamily="18" charset="0"/>
                <a:cs typeface="Times New Roman" panose="02020603050405020304" pitchFamily="18" charset="0"/>
              </a:rPr>
              <a:t>Может случиться, что вам понадобится повторно обратиться к странице, которую вы недавно посетили. Щелкните на кнопку </a:t>
            </a:r>
            <a:r>
              <a:rPr lang="ru-RU" sz="1600" b="1" dirty="0">
                <a:solidFill>
                  <a:schemeClr val="tx1"/>
                </a:solidFill>
                <a:latin typeface="Times New Roman" panose="02020603050405020304" pitchFamily="18" charset="0"/>
                <a:cs typeface="Times New Roman" panose="02020603050405020304" pitchFamily="18" charset="0"/>
              </a:rPr>
              <a:t>Назад </a:t>
            </a:r>
            <a:r>
              <a:rPr lang="ru-RU" sz="1600" dirty="0">
                <a:solidFill>
                  <a:schemeClr val="tx1"/>
                </a:solidFill>
                <a:latin typeface="Times New Roman" panose="02020603050405020304" pitchFamily="18" charset="0"/>
                <a:cs typeface="Times New Roman" panose="02020603050405020304" pitchFamily="18" charset="0"/>
              </a:rPr>
              <a:t> на панели инструментов вашего </a:t>
            </a:r>
            <a:r>
              <a:rPr lang="ru-RU" sz="1600" dirty="0" smtClean="0">
                <a:solidFill>
                  <a:schemeClr val="tx1"/>
                </a:solidFill>
                <a:latin typeface="Times New Roman" panose="02020603050405020304" pitchFamily="18" charset="0"/>
                <a:cs typeface="Times New Roman" panose="02020603050405020304" pitchFamily="18" charset="0"/>
              </a:rPr>
              <a:t>браузера</a:t>
            </a:r>
            <a:r>
              <a:rPr lang="ru-RU" sz="1600" dirty="0">
                <a:solidFill>
                  <a:schemeClr val="tx1"/>
                </a:solidFill>
                <a:latin typeface="Times New Roman" panose="02020603050405020304" pitchFamily="18" charset="0"/>
                <a:cs typeface="Times New Roman" panose="02020603050405020304" pitchFamily="18" charset="0"/>
              </a:rPr>
              <a:t>, тем самым вы откроете предпоследнюю страницу из тех, с которыми вы работали в течение данного сеанса. Продолжайте щелкать по этой кнопке и вы дойдете до самой первой страницы, открытой в текущем сеансе. Начиная с этого момента кнопка </a:t>
            </a:r>
            <a:r>
              <a:rPr lang="ru-RU" sz="1600" b="1" dirty="0">
                <a:solidFill>
                  <a:schemeClr val="tx1"/>
                </a:solidFill>
                <a:latin typeface="Times New Roman" panose="02020603050405020304" pitchFamily="18" charset="0"/>
                <a:cs typeface="Times New Roman" panose="02020603050405020304" pitchFamily="18" charset="0"/>
              </a:rPr>
              <a:t>Назад</a:t>
            </a:r>
            <a:r>
              <a:rPr lang="ru-RU" sz="1600" dirty="0">
                <a:solidFill>
                  <a:schemeClr val="tx1"/>
                </a:solidFill>
                <a:latin typeface="Times New Roman" panose="02020603050405020304" pitchFamily="18" charset="0"/>
                <a:cs typeface="Times New Roman" panose="02020603050405020304" pitchFamily="18" charset="0"/>
              </a:rPr>
              <a:t> станет недоступна, и вы не сможете воспользоваться ею снова.</a:t>
            </a:r>
          </a:p>
          <a:p>
            <a:r>
              <a:rPr lang="ru-RU" sz="1600" dirty="0">
                <a:solidFill>
                  <a:schemeClr val="tx1"/>
                </a:solidFill>
                <a:latin typeface="Times New Roman" panose="02020603050405020304" pitchFamily="18" charset="0"/>
                <a:cs typeface="Times New Roman" panose="02020603050405020304" pitchFamily="18" charset="0"/>
              </a:rPr>
              <a:t>Вы можете также продвигаться вперед по списку предыстории текущего сеанса; для этого воспользуйтесь кнопкой </a:t>
            </a:r>
            <a:r>
              <a:rPr lang="ru-RU" sz="1600" b="1" dirty="0">
                <a:solidFill>
                  <a:schemeClr val="tx1"/>
                </a:solidFill>
                <a:latin typeface="Times New Roman" panose="02020603050405020304" pitchFamily="18" charset="0"/>
                <a:cs typeface="Times New Roman" panose="02020603050405020304" pitchFamily="18" charset="0"/>
              </a:rPr>
              <a:t>Вперед. </a:t>
            </a:r>
            <a:r>
              <a:rPr lang="ru-RU" sz="1600" dirty="0">
                <a:solidFill>
                  <a:schemeClr val="tx1"/>
                </a:solidFill>
                <a:latin typeface="Times New Roman" panose="02020603050405020304" pitchFamily="18" charset="0"/>
                <a:cs typeface="Times New Roman" panose="02020603050405020304" pitchFamily="18" charset="0"/>
              </a:rPr>
              <a:t>Если с помощью кнопки Вперед вы дойдете до самой последней страницы, открытой в течение сеанса, </a:t>
            </a:r>
            <a:r>
              <a:rPr lang="ru-RU" sz="1600" dirty="0" smtClean="0">
                <a:solidFill>
                  <a:schemeClr val="tx1"/>
                </a:solidFill>
                <a:latin typeface="Times New Roman" panose="02020603050405020304" pitchFamily="18" charset="0"/>
                <a:cs typeface="Times New Roman" panose="02020603050405020304" pitchFamily="18" charset="0"/>
              </a:rPr>
              <a:t>браузер </a:t>
            </a:r>
            <a:r>
              <a:rPr lang="ru-RU" sz="1600" dirty="0">
                <a:solidFill>
                  <a:schemeClr val="tx1"/>
                </a:solidFill>
                <a:latin typeface="Times New Roman" panose="02020603050405020304" pitchFamily="18" charset="0"/>
                <a:cs typeface="Times New Roman" panose="02020603050405020304" pitchFamily="18" charset="0"/>
              </a:rPr>
              <a:t>отключит кнопку Вперед.</a:t>
            </a:r>
          </a:p>
          <a:p>
            <a:r>
              <a:rPr lang="ru-RU" sz="1600" dirty="0">
                <a:solidFill>
                  <a:schemeClr val="tx1"/>
                </a:solidFill>
                <a:latin typeface="Times New Roman" panose="02020603050405020304" pitchFamily="18" charset="0"/>
                <a:cs typeface="Times New Roman" panose="02020603050405020304" pitchFamily="18" charset="0"/>
              </a:rPr>
              <a:t>Если щелкая на кнопках Вперед и Назад, вы не сможете найти нужную вам страницу, используйте список предыстории </a:t>
            </a:r>
            <a:r>
              <a:rPr lang="ru-RU" sz="1600" dirty="0" smtClean="0">
                <a:solidFill>
                  <a:schemeClr val="tx1"/>
                </a:solidFill>
                <a:latin typeface="Times New Roman" panose="02020603050405020304" pitchFamily="18" charset="0"/>
                <a:cs typeface="Times New Roman" panose="02020603050405020304" pitchFamily="18" charset="0"/>
              </a:rPr>
              <a:t>браузера</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5" name="Управляющая кнопка: назад 4">
            <a:hlinkClick r:id="" action="ppaction://hlinkshowjump?jump=previousslide" highlightClick="1"/>
          </p:cNvPr>
          <p:cNvSpPr/>
          <p:nvPr/>
        </p:nvSpPr>
        <p:spPr>
          <a:xfrm>
            <a:off x="9954883" y="6211019"/>
            <a:ext cx="491706" cy="3795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10636370" y="6211019"/>
            <a:ext cx="414068" cy="39681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14209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3984" y="117894"/>
            <a:ext cx="8596668" cy="1320800"/>
          </a:xfrm>
        </p:spPr>
        <p:txBody>
          <a:bodyPr/>
          <a:lstStyle/>
          <a:p>
            <a:r>
              <a:rPr lang="ru-RU" b="1" dirty="0" smtClean="0">
                <a:latin typeface="Times New Roman" panose="02020603050405020304" pitchFamily="18" charset="0"/>
                <a:cs typeface="Times New Roman" panose="02020603050405020304" pitchFamily="18" charset="0"/>
              </a:rPr>
              <a:t>                                 Содержание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9146" y="927010"/>
            <a:ext cx="10631896" cy="6025879"/>
          </a:xfrm>
        </p:spPr>
        <p:txBody>
          <a:bodyPr>
            <a:noAutofit/>
          </a:bodyPr>
          <a:lstStyle/>
          <a:p>
            <a:r>
              <a:rPr lang="ru-RU" sz="1600" b="1" dirty="0" smtClean="0">
                <a:solidFill>
                  <a:schemeClr val="accent1">
                    <a:lumMod val="75000"/>
                  </a:schemeClr>
                </a:solidFill>
              </a:rPr>
              <a:t>1. </a:t>
            </a:r>
            <a:r>
              <a:rPr lang="ru-RU" sz="1400" b="1" dirty="0" smtClean="0">
                <a:solidFill>
                  <a:schemeClr val="tx1"/>
                </a:solidFill>
                <a:latin typeface="Times New Roman" panose="02020603050405020304" pitchFamily="18" charset="0"/>
                <a:cs typeface="Times New Roman" panose="02020603050405020304" pitchFamily="18" charset="0"/>
                <a:hlinkClick r:id="rId2" action="ppaction://hlinksldjump"/>
              </a:rPr>
              <a:t>Понятие сети ЭВМ (ВС)</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1600" b="1" dirty="0" smtClean="0">
                <a:solidFill>
                  <a:schemeClr val="accent1">
                    <a:lumMod val="75000"/>
                  </a:schemeClr>
                </a:solidFill>
              </a:rPr>
              <a:t>2. </a:t>
            </a:r>
            <a:r>
              <a:rPr lang="ru-RU" sz="1400" b="1" dirty="0" smtClean="0">
                <a:solidFill>
                  <a:schemeClr val="tx1"/>
                </a:solidFill>
                <a:latin typeface="Times New Roman" panose="02020603050405020304" pitchFamily="18" charset="0"/>
                <a:cs typeface="Times New Roman" panose="02020603050405020304" pitchFamily="18" charset="0"/>
                <a:hlinkClick r:id="rId3" action="ppaction://hlinksldjump"/>
              </a:rPr>
              <a:t>Классификация ВС</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3</a:t>
            </a:r>
            <a:r>
              <a:rPr lang="ru-RU"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4" action="ppaction://hlinksldjump"/>
              </a:rPr>
              <a:t>Типы кабелей</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4</a:t>
            </a:r>
            <a:r>
              <a:rPr lang="ru-RU"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5" action="ppaction://hlinksldjump"/>
              </a:rPr>
              <a:t>Понятие «Локальные сети»</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5</a:t>
            </a:r>
            <a:r>
              <a:rPr lang="ru-RU"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6" action="ppaction://hlinksldjump"/>
              </a:rPr>
              <a:t>Появление </a:t>
            </a:r>
            <a:r>
              <a:rPr lang="en-US" sz="1400" b="1" dirty="0" smtClean="0">
                <a:solidFill>
                  <a:schemeClr val="tx1"/>
                </a:solidFill>
                <a:latin typeface="Times New Roman" panose="02020603050405020304" pitchFamily="18" charset="0"/>
                <a:cs typeface="Times New Roman" panose="02020603050405020304" pitchFamily="18" charset="0"/>
                <a:hlinkClick r:id="rId6" action="ppaction://hlinksldjump"/>
              </a:rPr>
              <a:t>Internet</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6</a:t>
            </a:r>
            <a:r>
              <a:rPr lang="ru-RU" sz="1600" b="1" dirty="0" smtClean="0">
                <a:solidFill>
                  <a:schemeClr val="accent1">
                    <a:lumMod val="75000"/>
                  </a:schemeClr>
                </a:solidFill>
              </a:rPr>
              <a:t>.</a:t>
            </a:r>
            <a:r>
              <a:rPr lang="en-US"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7" action="ppaction://hlinksldjump"/>
              </a:rPr>
              <a:t>Традиционные возможности </a:t>
            </a:r>
            <a:r>
              <a:rPr lang="en-US" sz="1400" b="1" dirty="0" smtClean="0">
                <a:solidFill>
                  <a:schemeClr val="tx1"/>
                </a:solidFill>
                <a:latin typeface="Times New Roman" panose="02020603050405020304" pitchFamily="18" charset="0"/>
                <a:cs typeface="Times New Roman" panose="02020603050405020304" pitchFamily="18" charset="0"/>
                <a:hlinkClick r:id="rId7" action="ppaction://hlinksldjump"/>
              </a:rPr>
              <a:t>Internet</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7</a:t>
            </a:r>
            <a:r>
              <a:rPr lang="ru-RU"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8" action="ppaction://hlinksldjump"/>
              </a:rPr>
              <a:t>Узлы и клиенты</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8</a:t>
            </a:r>
            <a:r>
              <a:rPr lang="ru-RU"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9" action="ppaction://hlinksldjump"/>
              </a:rPr>
              <a:t>Адрес компьютера в </a:t>
            </a:r>
            <a:r>
              <a:rPr lang="en-US" sz="1400" b="1" dirty="0" smtClean="0">
                <a:solidFill>
                  <a:schemeClr val="tx1"/>
                </a:solidFill>
                <a:latin typeface="Times New Roman" panose="02020603050405020304" pitchFamily="18" charset="0"/>
                <a:cs typeface="Times New Roman" panose="02020603050405020304" pitchFamily="18" charset="0"/>
                <a:hlinkClick r:id="rId9" action="ppaction://hlinksldjump"/>
              </a:rPr>
              <a:t>internet</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1600" b="1" dirty="0">
                <a:solidFill>
                  <a:schemeClr val="accent1">
                    <a:lumMod val="75000"/>
                  </a:schemeClr>
                </a:solidFill>
              </a:rPr>
              <a:t>9</a:t>
            </a:r>
            <a:r>
              <a:rPr lang="ru-RU" sz="1600" b="1" dirty="0" smtClean="0">
                <a:solidFill>
                  <a:schemeClr val="accent1">
                    <a:lumMod val="75000"/>
                  </a:schemeClr>
                </a:solidFill>
              </a:rPr>
              <a:t>. </a:t>
            </a:r>
            <a:r>
              <a:rPr lang="ru-RU" sz="1400" b="1" dirty="0" smtClean="0">
                <a:solidFill>
                  <a:schemeClr val="tx1"/>
                </a:solidFill>
                <a:latin typeface="Times New Roman" panose="02020603050405020304" pitchFamily="18" charset="0"/>
                <a:cs typeface="Times New Roman" panose="02020603050405020304" pitchFamily="18" charset="0"/>
                <a:hlinkClick r:id="rId10" action="ppaction://hlinksldjump"/>
              </a:rPr>
              <a:t>Подключение к </a:t>
            </a:r>
            <a:r>
              <a:rPr lang="en-US" sz="1400" b="1" dirty="0" smtClean="0">
                <a:solidFill>
                  <a:schemeClr val="tx1"/>
                </a:solidFill>
                <a:latin typeface="Times New Roman" panose="02020603050405020304" pitchFamily="18" charset="0"/>
                <a:cs typeface="Times New Roman" panose="02020603050405020304" pitchFamily="18" charset="0"/>
                <a:hlinkClick r:id="rId10" action="ppaction://hlinksldjump"/>
              </a:rPr>
              <a:t>Internet</a:t>
            </a:r>
            <a:endParaRPr lang="en-US" sz="1400" b="1" dirty="0" smtClean="0">
              <a:solidFill>
                <a:schemeClr val="tx1"/>
              </a:solidFill>
              <a:latin typeface="Times New Roman" panose="02020603050405020304" pitchFamily="18" charset="0"/>
              <a:cs typeface="Times New Roman" panose="02020603050405020304" pitchFamily="18" charset="0"/>
            </a:endParaRPr>
          </a:p>
          <a:p>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1</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0</a:t>
            </a:r>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hlinkClick r:id="rId11" action="ppaction://hlinksldjump"/>
              </a:rPr>
              <a:t>Безопасность в </a:t>
            </a:r>
            <a:r>
              <a:rPr lang="en-US" sz="1400" b="1" dirty="0" smtClean="0">
                <a:solidFill>
                  <a:schemeClr val="tx1"/>
                </a:solidFill>
                <a:latin typeface="Times New Roman" panose="02020603050405020304" pitchFamily="18" charset="0"/>
                <a:cs typeface="Times New Roman" panose="02020603050405020304" pitchFamily="18" charset="0"/>
                <a:hlinkClick r:id="rId11" action="ppaction://hlinksldjump"/>
              </a:rPr>
              <a:t>Internet</a:t>
            </a:r>
            <a:endParaRPr lang="en-US" sz="1400" b="1" dirty="0" smtClean="0">
              <a:solidFill>
                <a:schemeClr val="tx1"/>
              </a:solidFill>
              <a:latin typeface="Times New Roman" panose="02020603050405020304" pitchFamily="18" charset="0"/>
              <a:cs typeface="Times New Roman" panose="02020603050405020304" pitchFamily="18" charset="0"/>
            </a:endParaRPr>
          </a:p>
          <a:p>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1</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1</a:t>
            </a:r>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hlinkClick r:id="rId12" action="ppaction://hlinksldjump"/>
              </a:rPr>
              <a:t>Установка параметров соединения </a:t>
            </a:r>
            <a:endParaRPr lang="en-US" sz="1400" b="1" dirty="0" smtClean="0">
              <a:solidFill>
                <a:schemeClr val="tx1"/>
              </a:solidFill>
              <a:latin typeface="Times New Roman" panose="02020603050405020304" pitchFamily="18" charset="0"/>
              <a:cs typeface="Times New Roman" panose="02020603050405020304" pitchFamily="18" charset="0"/>
            </a:endParaRPr>
          </a:p>
          <a:p>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1</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2</a:t>
            </a:r>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hlinkClick r:id="rId13" action="ppaction://hlinksldjump"/>
              </a:rPr>
              <a:t>Установка связи с провайдером и окончание работы</a:t>
            </a:r>
            <a:endParaRPr lang="en-US" sz="1400" b="1" dirty="0" smtClean="0">
              <a:solidFill>
                <a:schemeClr val="tx1"/>
              </a:solidFill>
              <a:latin typeface="Times New Roman" panose="02020603050405020304" pitchFamily="18" charset="0"/>
              <a:cs typeface="Times New Roman" panose="02020603050405020304" pitchFamily="18" charset="0"/>
            </a:endParaRPr>
          </a:p>
          <a:p>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1</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3</a:t>
            </a:r>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hlinkClick r:id="rId14" action="ppaction://hlinksldjump"/>
              </a:rPr>
              <a:t>Программы для </a:t>
            </a:r>
            <a:r>
              <a:rPr lang="en-US" sz="1400" b="1" dirty="0" smtClean="0">
                <a:solidFill>
                  <a:schemeClr val="tx1"/>
                </a:solidFill>
                <a:latin typeface="Times New Roman" panose="02020603050405020304" pitchFamily="18" charset="0"/>
                <a:cs typeface="Times New Roman" panose="02020603050405020304" pitchFamily="18" charset="0"/>
                <a:hlinkClick r:id="rId14" action="ppaction://hlinksldjump"/>
              </a:rPr>
              <a:t>Internet</a:t>
            </a:r>
            <a:endParaRPr lang="en-US" sz="1400" b="1" dirty="0" smtClean="0">
              <a:solidFill>
                <a:schemeClr val="tx1"/>
              </a:solidFill>
              <a:latin typeface="Times New Roman" panose="02020603050405020304" pitchFamily="18" charset="0"/>
              <a:cs typeface="Times New Roman" panose="02020603050405020304" pitchFamily="18" charset="0"/>
            </a:endParaRPr>
          </a:p>
          <a:p>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1</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4</a:t>
            </a:r>
            <a:r>
              <a:rPr lang="en-US" sz="1600" b="1" dirty="0" smtClean="0">
                <a:solidFill>
                  <a:schemeClr val="accent1">
                    <a:lumMod val="75000"/>
                  </a:schemeClr>
                </a:solidFill>
                <a:latin typeface="Trebuchet MS" panose="020B0603020202020204" pitchFamily="34" charset="0"/>
                <a:cs typeface="Times New Roman" panose="02020603050405020304" pitchFamily="18" charset="0"/>
              </a:rPr>
              <a:t>.</a:t>
            </a:r>
            <a:r>
              <a:rPr lang="ru-RU" sz="1600" b="1" dirty="0" smtClean="0">
                <a:solidFill>
                  <a:schemeClr val="accent1">
                    <a:lumMod val="75000"/>
                  </a:schemeClr>
                </a:solidFill>
                <a:latin typeface="Trebuchet MS" panose="020B0603020202020204" pitchFamily="34"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hlinkClick r:id="rId15" action="ppaction://hlinksldjump"/>
              </a:rPr>
              <a:t>Просмотры документов в</a:t>
            </a:r>
            <a:r>
              <a:rPr lang="ru-RU" sz="1400" b="1" dirty="0">
                <a:solidFill>
                  <a:schemeClr val="tx1"/>
                </a:solidFill>
                <a:latin typeface="Times New Roman" panose="02020603050405020304" pitchFamily="18" charset="0"/>
                <a:cs typeface="Times New Roman" panose="02020603050405020304" pitchFamily="18" charset="0"/>
                <a:hlinkClick r:id="rId15" action="ppaction://hlinksldjump"/>
              </a:rPr>
              <a:t> </a:t>
            </a:r>
            <a:r>
              <a:rPr lang="en-US" sz="1400" b="1" dirty="0" smtClean="0">
                <a:solidFill>
                  <a:schemeClr val="tx1"/>
                </a:solidFill>
                <a:latin typeface="Times New Roman" panose="02020603050405020304" pitchFamily="18" charset="0"/>
                <a:cs typeface="Times New Roman" panose="02020603050405020304" pitchFamily="18" charset="0"/>
                <a:hlinkClick r:id="rId15" action="ppaction://hlinksldjump"/>
              </a:rPr>
              <a:t>World wide web</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 name="Управляющая кнопка: далее 3">
            <a:hlinkClick r:id="" action="ppaction://hlinkshowjump?jump=nextslide" highlightClick="1"/>
          </p:cNvPr>
          <p:cNvSpPr/>
          <p:nvPr/>
        </p:nvSpPr>
        <p:spPr>
          <a:xfrm>
            <a:off x="11222966" y="6280030"/>
            <a:ext cx="560717" cy="46582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10498347" y="6280030"/>
            <a:ext cx="526211" cy="46582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6676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904" y="452559"/>
            <a:ext cx="8596668" cy="3880773"/>
          </a:xfrm>
        </p:spPr>
        <p:txBody>
          <a:bodyPr>
            <a:normAutofit/>
          </a:bodyPr>
          <a:lstStyle/>
          <a:p>
            <a:r>
              <a:rPr lang="en-US" sz="2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Сетью </a:t>
            </a:r>
            <a:r>
              <a:rPr lang="ru-RU" sz="2000" b="1" dirty="0">
                <a:solidFill>
                  <a:schemeClr val="accent1">
                    <a:lumMod val="75000"/>
                  </a:schemeClr>
                </a:solidFill>
                <a:latin typeface="Times New Roman" panose="02020603050405020304" pitchFamily="18" charset="0"/>
                <a:cs typeface="Times New Roman" panose="02020603050405020304" pitchFamily="18" charset="0"/>
              </a:rPr>
              <a:t>ЭВМ</a:t>
            </a:r>
            <a:r>
              <a:rPr lang="ru-RU" dirty="0">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или</a:t>
            </a:r>
            <a:r>
              <a:rPr lang="ru-RU" dirty="0">
                <a:latin typeface="Times New Roman" panose="02020603050405020304" pitchFamily="18" charset="0"/>
                <a:cs typeface="Times New Roman" panose="02020603050405020304" pitchFamily="18" charset="0"/>
              </a:rPr>
              <a:t> </a:t>
            </a:r>
            <a:r>
              <a:rPr lang="ru-RU" sz="2000" b="1" dirty="0">
                <a:solidFill>
                  <a:schemeClr val="accent1">
                    <a:lumMod val="75000"/>
                  </a:schemeClr>
                </a:solidFill>
                <a:latin typeface="Times New Roman" panose="02020603050405020304" pitchFamily="18" charset="0"/>
                <a:cs typeface="Times New Roman" panose="02020603050405020304" pitchFamily="18" charset="0"/>
              </a:rPr>
              <a:t>вычислительной сетью (ВС)</a:t>
            </a:r>
            <a:r>
              <a:rPr lang="ru-RU" dirty="0">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принято называть совокупность взаимодействующих станций, организованных на базе ЭВМ (в том числе и ПЭВМ), называемых узлами сети (УС</a:t>
            </a:r>
            <a:r>
              <a:rPr lang="ru-RU"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Сети эвм и Интернет"/>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43" t="1159" r="3874" b="12282"/>
          <a:stretch/>
        </p:blipFill>
        <p:spPr bwMode="auto">
          <a:xfrm>
            <a:off x="1535502" y="2070340"/>
            <a:ext cx="5710687" cy="408029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Управляющая кнопка: далее 3">
            <a:hlinkClick r:id="" action="ppaction://hlinkshowjump?jump=nextslide" highlightClick="1"/>
          </p:cNvPr>
          <p:cNvSpPr/>
          <p:nvPr/>
        </p:nvSpPr>
        <p:spPr>
          <a:xfrm>
            <a:off x="11360989" y="6254151"/>
            <a:ext cx="508958"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10084280" y="6232586"/>
            <a:ext cx="543464" cy="50895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10731260" y="6232586"/>
            <a:ext cx="483079" cy="48739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58456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tsput.ru/res/informat/aosit/Lection2.files/image002.gif"/>
          <p:cNvPicPr/>
          <p:nvPr/>
        </p:nvPicPr>
        <p:blipFill>
          <a:blip r:embed="rId2" cstate="print"/>
          <a:srcRect/>
          <a:stretch>
            <a:fillRect/>
          </a:stretch>
        </p:blipFill>
        <p:spPr bwMode="auto">
          <a:xfrm>
            <a:off x="3536829" y="3899140"/>
            <a:ext cx="4641011" cy="2898475"/>
          </a:xfrm>
          <a:prstGeom prst="rect">
            <a:avLst/>
          </a:prstGeom>
          <a:noFill/>
          <a:ln w="9525">
            <a:noFill/>
            <a:miter lim="800000"/>
            <a:headEnd/>
            <a:tailEnd/>
          </a:ln>
        </p:spPr>
      </p:pic>
      <p:sp>
        <p:nvSpPr>
          <p:cNvPr id="2" name="Заголовок 1"/>
          <p:cNvSpPr>
            <a:spLocks noGrp="1"/>
          </p:cNvSpPr>
          <p:nvPr>
            <p:ph type="title"/>
          </p:nvPr>
        </p:nvSpPr>
        <p:spPr>
          <a:xfrm>
            <a:off x="332278" y="230038"/>
            <a:ext cx="8596668" cy="1320800"/>
          </a:xfrm>
        </p:spPr>
        <p:txBody>
          <a:bodyPr>
            <a:normAutofit/>
          </a:bodyPr>
          <a:lstStyle/>
          <a:p>
            <a:r>
              <a:rPr lang="ru-RU" sz="2000" b="1" dirty="0" smtClean="0">
                <a:latin typeface="Times New Roman" panose="02020603050405020304" pitchFamily="18" charset="0"/>
                <a:cs typeface="Times New Roman" panose="02020603050405020304" pitchFamily="18" charset="0"/>
              </a:rPr>
              <a:t>Классификация ВС:</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2277" y="810884"/>
            <a:ext cx="11408274" cy="6047116"/>
          </a:xfrm>
        </p:spPr>
        <p:txBody>
          <a:bodyPr>
            <a:normAutofit/>
          </a:bodyPr>
          <a:lstStyle/>
          <a:p>
            <a:r>
              <a:rPr lang="ru-RU" b="1" dirty="0" smtClean="0">
                <a:solidFill>
                  <a:schemeClr val="accent1">
                    <a:lumMod val="75000"/>
                  </a:schemeClr>
                </a:solidFill>
                <a:latin typeface="Times New Roman" panose="02020603050405020304" pitchFamily="18" charset="0"/>
                <a:cs typeface="Times New Roman" panose="02020603050405020304" pitchFamily="18" charset="0"/>
              </a:rPr>
              <a:t>1. </a:t>
            </a:r>
            <a:r>
              <a:rPr lang="ru-RU" sz="1400" dirty="0" smtClean="0">
                <a:solidFill>
                  <a:schemeClr val="tx1"/>
                </a:solidFill>
                <a:latin typeface="Times New Roman" panose="02020603050405020304" pitchFamily="18" charset="0"/>
                <a:cs typeface="Times New Roman" panose="02020603050405020304" pitchFamily="18" charset="0"/>
              </a:rPr>
              <a:t>По масштабу:</a:t>
            </a:r>
          </a:p>
          <a:p>
            <a:pPr marL="0" indent="0">
              <a:buNone/>
            </a:pP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 </a:t>
            </a:r>
            <a:r>
              <a:rPr lang="ru-RU" sz="1500" b="1" dirty="0" smtClean="0">
                <a:solidFill>
                  <a:schemeClr val="accent1">
                    <a:lumMod val="75000"/>
                  </a:schemeClr>
                </a:solidFill>
                <a:latin typeface="Times New Roman" panose="02020603050405020304" pitchFamily="18" charset="0"/>
                <a:cs typeface="Times New Roman" panose="02020603050405020304" pitchFamily="18" charset="0"/>
              </a:rPr>
              <a:t>Локальные </a:t>
            </a:r>
            <a:r>
              <a:rPr lang="ru-RU" sz="1500" b="1" dirty="0">
                <a:solidFill>
                  <a:schemeClr val="accent1">
                    <a:lumMod val="75000"/>
                  </a:schemeClr>
                </a:solidFill>
                <a:latin typeface="Times New Roman" panose="02020603050405020304" pitchFamily="18" charset="0"/>
                <a:cs typeface="Times New Roman" panose="02020603050405020304" pitchFamily="18" charset="0"/>
              </a:rPr>
              <a:t>ВС (</a:t>
            </a:r>
            <a:r>
              <a:rPr lang="ru-RU" sz="1500" b="1" dirty="0" smtClean="0">
                <a:solidFill>
                  <a:schemeClr val="accent1">
                    <a:lumMod val="75000"/>
                  </a:schemeClr>
                </a:solidFill>
                <a:latin typeface="Times New Roman" panose="02020603050405020304" pitchFamily="18" charset="0"/>
                <a:cs typeface="Times New Roman" panose="02020603050405020304" pitchFamily="18" charset="0"/>
              </a:rPr>
              <a:t>ЛВС)</a:t>
            </a:r>
            <a:r>
              <a:rPr lang="ru-RU" sz="1500" b="1" dirty="0">
                <a:solidFill>
                  <a:schemeClr val="accent1">
                    <a:lumMod val="75000"/>
                  </a:schemeClr>
                </a:solidFill>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a:t>
            </a:r>
            <a:r>
              <a:rPr lang="ru-RU" sz="1500" dirty="0">
                <a:solidFill>
                  <a:schemeClr val="tx1"/>
                </a:solidFill>
                <a:latin typeface="Times New Roman" panose="02020603050405020304" pitchFamily="18" charset="0"/>
                <a:cs typeface="Times New Roman" panose="02020603050405020304" pitchFamily="18" charset="0"/>
              </a:rPr>
              <a:t>сети, узлы которых располагаются на небольших расстояниях друг от друга (в различных помещениях од­ного и того же здания, в различных зданиях, расположенных на од­ной и той же территории</a:t>
            </a:r>
            <a:r>
              <a:rPr lang="ru-RU" sz="15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1500" dirty="0" smtClean="0">
                <a:solidFill>
                  <a:schemeClr val="tx1"/>
                </a:solidFill>
                <a:latin typeface="Times New Roman" panose="02020603050405020304" pitchFamily="18" charset="0"/>
                <a:cs typeface="Times New Roman" panose="02020603050405020304" pitchFamily="18" charset="0"/>
              </a:rPr>
              <a:t> - </a:t>
            </a:r>
            <a:r>
              <a:rPr lang="ru-RU" sz="1500" dirty="0">
                <a:solidFill>
                  <a:schemeClr val="tx1"/>
                </a:solidFill>
                <a:latin typeface="Times New Roman" panose="02020603050405020304" pitchFamily="18" charset="0"/>
                <a:cs typeface="Times New Roman" panose="02020603050405020304" pitchFamily="18" charset="0"/>
              </a:rPr>
              <a:t>В </a:t>
            </a:r>
            <a:r>
              <a:rPr lang="ru-RU" sz="1500" b="1" dirty="0">
                <a:solidFill>
                  <a:schemeClr val="accent1">
                    <a:lumMod val="75000"/>
                  </a:schemeClr>
                </a:solidFill>
                <a:latin typeface="Times New Roman" panose="02020603050405020304" pitchFamily="18" charset="0"/>
                <a:cs typeface="Times New Roman" panose="02020603050405020304" pitchFamily="18" charset="0"/>
              </a:rPr>
              <a:t>глобальных ВС</a:t>
            </a:r>
            <a:r>
              <a:rPr lang="ru-RU" sz="1500" dirty="0">
                <a:solidFill>
                  <a:schemeClr val="accent1">
                    <a:lumMod val="75000"/>
                  </a:schemeClr>
                </a:solidFill>
                <a:latin typeface="Times New Roman" panose="02020603050405020304" pitchFamily="18" charset="0"/>
                <a:cs typeface="Times New Roman" panose="02020603050405020304" pitchFamily="18" charset="0"/>
              </a:rPr>
              <a:t> </a:t>
            </a:r>
            <a:r>
              <a:rPr lang="ru-RU" sz="1500" b="1" dirty="0">
                <a:solidFill>
                  <a:schemeClr val="accent1">
                    <a:lumMod val="75000"/>
                  </a:schemeClr>
                </a:solidFill>
                <a:latin typeface="Times New Roman" panose="02020603050405020304" pitchFamily="18" charset="0"/>
                <a:cs typeface="Times New Roman" panose="02020603050405020304" pitchFamily="18" charset="0"/>
              </a:rPr>
              <a:t>(ГВС)</a:t>
            </a:r>
            <a:r>
              <a:rPr lang="ru-RU" sz="1500" dirty="0">
                <a:solidFill>
                  <a:schemeClr val="tx1"/>
                </a:solidFill>
                <a:latin typeface="Times New Roman" panose="02020603050405020304" pitchFamily="18" charset="0"/>
                <a:cs typeface="Times New Roman" panose="02020603050405020304" pitchFamily="18" charset="0"/>
              </a:rPr>
              <a:t> узлы сети распо­ложены на значительных расстояниях друг от друга (в различных частях крупного города, в удаленных друг от друга населенных пун­ктах, в </a:t>
            </a:r>
            <a:r>
              <a:rPr lang="ru-RU" sz="1500" dirty="0" smtClean="0">
                <a:solidFill>
                  <a:schemeClr val="tx1"/>
                </a:solidFill>
                <a:latin typeface="Times New Roman" panose="02020603050405020304" pitchFamily="18" charset="0"/>
                <a:cs typeface="Times New Roman" panose="02020603050405020304" pitchFamily="18" charset="0"/>
              </a:rPr>
              <a:t>и </a:t>
            </a:r>
            <a:r>
              <a:rPr lang="ru-RU" sz="1500" dirty="0">
                <a:solidFill>
                  <a:schemeClr val="tx1"/>
                </a:solidFill>
                <a:latin typeface="Times New Roman" panose="02020603050405020304" pitchFamily="18" charset="0"/>
                <a:cs typeface="Times New Roman" panose="02020603050405020304" pitchFamily="18" charset="0"/>
              </a:rPr>
              <a:t>даже в различных странах</a:t>
            </a:r>
            <a:r>
              <a:rPr lang="ru-RU" sz="1500" dirty="0" smtClean="0">
                <a:solidFill>
                  <a:schemeClr val="tx1"/>
                </a:solidFill>
                <a:latin typeface="Times New Roman" panose="02020603050405020304" pitchFamily="18" charset="0"/>
                <a:cs typeface="Times New Roman" panose="02020603050405020304" pitchFamily="18" charset="0"/>
              </a:rPr>
              <a:t>).</a:t>
            </a:r>
          </a:p>
          <a:p>
            <a:r>
              <a:rPr lang="ru-RU" b="1" dirty="0" smtClean="0">
                <a:solidFill>
                  <a:schemeClr val="accent1">
                    <a:lumMod val="75000"/>
                  </a:schemeClr>
                </a:solidFill>
                <a:latin typeface="Times New Roman" panose="02020603050405020304" pitchFamily="18" charset="0"/>
                <a:cs typeface="Times New Roman" panose="02020603050405020304" pitchFamily="18" charset="0"/>
              </a:rPr>
              <a:t>2. </a:t>
            </a:r>
            <a:r>
              <a:rPr lang="ru-RU" dirty="0" smtClean="0">
                <a:solidFill>
                  <a:schemeClr val="tx1"/>
                </a:solidFill>
                <a:latin typeface="Times New Roman" panose="02020603050405020304" pitchFamily="18" charset="0"/>
                <a:cs typeface="Times New Roman" panose="02020603050405020304" pitchFamily="18" charset="0"/>
              </a:rPr>
              <a:t>По способу </a:t>
            </a:r>
            <a:r>
              <a:rPr lang="ru-RU" dirty="0" err="1" smtClean="0">
                <a:solidFill>
                  <a:schemeClr val="tx1"/>
                </a:solidFill>
                <a:latin typeface="Times New Roman" panose="02020603050405020304" pitchFamily="18" charset="0"/>
                <a:cs typeface="Times New Roman" panose="02020603050405020304" pitchFamily="18" charset="0"/>
              </a:rPr>
              <a:t>организации:</a:t>
            </a:r>
            <a:r>
              <a:rPr lang="ru-RU" dirty="0" err="1">
                <a:solidFill>
                  <a:schemeClr val="tx1"/>
                </a:solidFill>
                <a:latin typeface="Times New Roman" panose="02020603050405020304" pitchFamily="18" charset="0"/>
                <a:cs typeface="Times New Roman" panose="02020603050405020304" pitchFamily="18" charset="0"/>
              </a:rPr>
              <a:t>различных</a:t>
            </a:r>
            <a:r>
              <a:rPr lang="ru-RU" dirty="0">
                <a:solidFill>
                  <a:schemeClr val="tx1"/>
                </a:solidFill>
                <a:latin typeface="Times New Roman" panose="02020603050405020304" pitchFamily="18" charset="0"/>
                <a:cs typeface="Times New Roman" panose="02020603050405020304" pitchFamily="18" charset="0"/>
              </a:rPr>
              <a:t> регионах страны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dirty="0">
                <a:solidFill>
                  <a:schemeClr val="tx1"/>
                </a:solidFill>
                <a:latin typeface="Times New Roman" panose="02020603050405020304" pitchFamily="18" charset="0"/>
                <a:cs typeface="Times New Roman" panose="02020603050405020304" pitchFamily="18" charset="0"/>
              </a:rPr>
              <a:t> </a:t>
            </a:r>
            <a:r>
              <a:rPr lang="ru-RU" sz="1500" dirty="0" smtClean="0">
                <a:solidFill>
                  <a:schemeClr val="tx1"/>
                </a:solidFill>
                <a:latin typeface="Times New Roman" panose="02020603050405020304" pitchFamily="18" charset="0"/>
                <a:cs typeface="Times New Roman" panose="02020603050405020304" pitchFamily="18" charset="0"/>
              </a:rPr>
              <a:t>- </a:t>
            </a:r>
            <a:r>
              <a:rPr lang="ru-RU" sz="1500" b="1" dirty="0">
                <a:solidFill>
                  <a:schemeClr val="accent1">
                    <a:lumMod val="75000"/>
                  </a:schemeClr>
                </a:solidFill>
                <a:latin typeface="Times New Roman" panose="02020603050405020304" pitchFamily="18" charset="0"/>
                <a:cs typeface="Times New Roman" panose="02020603050405020304" pitchFamily="18" charset="0"/>
              </a:rPr>
              <a:t>Централизованные ВС</a:t>
            </a:r>
            <a:r>
              <a:rPr lang="ru-RU" sz="1500" b="1" dirty="0">
                <a:solidFill>
                  <a:schemeClr val="tx1"/>
                </a:solidFill>
                <a:latin typeface="Times New Roman" panose="02020603050405020304" pitchFamily="18" charset="0"/>
                <a:cs typeface="Times New Roman" panose="02020603050405020304" pitchFamily="18" charset="0"/>
              </a:rPr>
              <a:t> </a:t>
            </a:r>
            <a:r>
              <a:rPr lang="ru-RU" sz="1500" dirty="0">
                <a:solidFill>
                  <a:schemeClr val="tx1"/>
                </a:solidFill>
                <a:latin typeface="Times New Roman" panose="02020603050405020304" pitchFamily="18" charset="0"/>
                <a:cs typeface="Times New Roman" panose="02020603050405020304" pitchFamily="18" charset="0"/>
              </a:rPr>
              <a:t>— сети, в которых предусмотрен главный узел, через который осуществляются все обмены информацией и который осуществляет управление всеми процессами взаимодейст­вия узлов</a:t>
            </a:r>
            <a:r>
              <a:rPr lang="ru-RU" sz="15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1500" dirty="0" smtClean="0">
                <a:solidFill>
                  <a:schemeClr val="tx1"/>
                </a:solidFill>
                <a:latin typeface="Times New Roman" panose="02020603050405020304" pitchFamily="18" charset="0"/>
                <a:cs typeface="Times New Roman" panose="02020603050405020304" pitchFamily="18" charset="0"/>
              </a:rPr>
              <a:t> - </a:t>
            </a:r>
            <a:r>
              <a:rPr lang="ru-RU" sz="1500" b="1" dirty="0">
                <a:solidFill>
                  <a:schemeClr val="accent1">
                    <a:lumMod val="75000"/>
                  </a:schemeClr>
                </a:solidFill>
                <a:latin typeface="Times New Roman" panose="02020603050405020304" pitchFamily="18" charset="0"/>
                <a:cs typeface="Times New Roman" panose="02020603050405020304" pitchFamily="18" charset="0"/>
              </a:rPr>
              <a:t>Децентрализованные ВС</a:t>
            </a:r>
            <a:r>
              <a:rPr lang="ru-RU" sz="1500" b="1" dirty="0">
                <a:solidFill>
                  <a:schemeClr val="tx1"/>
                </a:solidFill>
                <a:latin typeface="Times New Roman" panose="02020603050405020304" pitchFamily="18" charset="0"/>
                <a:cs typeface="Times New Roman" panose="02020603050405020304" pitchFamily="18" charset="0"/>
              </a:rPr>
              <a:t> </a:t>
            </a:r>
            <a:r>
              <a:rPr lang="ru-RU" sz="1500" dirty="0">
                <a:solidFill>
                  <a:schemeClr val="tx1"/>
                </a:solidFill>
                <a:latin typeface="Times New Roman" panose="02020603050405020304" pitchFamily="18" charset="0"/>
                <a:cs typeface="Times New Roman" panose="02020603050405020304" pitchFamily="18" charset="0"/>
              </a:rPr>
              <a:t>— сети с относительно равноправными узлами, управление доступом к каналам передачи данных в этих се­тях распределено между узлами</a:t>
            </a:r>
            <a:r>
              <a:rPr lang="ru-RU" sz="1500" dirty="0" smtClean="0">
                <a:solidFill>
                  <a:schemeClr val="tx1"/>
                </a:solidFill>
                <a:latin typeface="Times New Roman" panose="02020603050405020304" pitchFamily="18" charset="0"/>
                <a:cs typeface="Times New Roman" panose="02020603050405020304" pitchFamily="18" charset="0"/>
              </a:rPr>
              <a:t>.</a:t>
            </a:r>
          </a:p>
          <a:p>
            <a:r>
              <a:rPr lang="ru-RU" b="1" dirty="0" smtClean="0">
                <a:solidFill>
                  <a:schemeClr val="accent1">
                    <a:lumMod val="75000"/>
                  </a:schemeClr>
                </a:solidFill>
                <a:latin typeface="Times New Roman" panose="02020603050405020304" pitchFamily="18" charset="0"/>
                <a:cs typeface="Times New Roman" panose="02020603050405020304" pitchFamily="18" charset="0"/>
              </a:rPr>
              <a:t>3. </a:t>
            </a:r>
            <a:r>
              <a:rPr lang="ru-RU" dirty="0" smtClean="0">
                <a:solidFill>
                  <a:schemeClr val="tx1"/>
                </a:solidFill>
                <a:latin typeface="Times New Roman" panose="02020603050405020304" pitchFamily="18" charset="0"/>
                <a:cs typeface="Times New Roman" panose="02020603050405020304" pitchFamily="18" charset="0"/>
              </a:rPr>
              <a:t>По топологии:</a:t>
            </a:r>
          </a:p>
          <a:p>
            <a:pPr marL="0" indent="0">
              <a:buNone/>
            </a:pPr>
            <a:r>
              <a:rPr lang="ru-RU"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b="1" dirty="0">
                <a:solidFill>
                  <a:schemeClr val="accent1">
                    <a:lumMod val="75000"/>
                  </a:schemeClr>
                </a:solidFill>
                <a:latin typeface="Times New Roman" panose="02020603050405020304" pitchFamily="18" charset="0"/>
                <a:cs typeface="Times New Roman" panose="02020603050405020304" pitchFamily="18" charset="0"/>
              </a:rPr>
              <a:t>Звездообразная </a:t>
            </a:r>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конфигурация</a:t>
            </a:r>
            <a:r>
              <a:rPr lang="ru-RU" sz="1400" b="1" dirty="0">
                <a:solidFill>
                  <a:schemeClr val="tx1"/>
                </a:solidFill>
                <a:latin typeface="Times New Roman" panose="02020603050405020304" pitchFamily="18" charset="0"/>
                <a:cs typeface="Times New Roman" panose="02020603050405020304" pitchFamily="18" charset="0"/>
              </a:rPr>
              <a:t>.</a:t>
            </a:r>
            <a:r>
              <a:rPr lang="ru-RU" sz="1400" i="1"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В сети предусматрива­ется центральный узел (ЦУС), через который передаются все сооб­щения. Такие сети появились раньше других, когда на базе большой центральной ЭВМ создавалась развитая сеть удаленных терминалов пользователей</a:t>
            </a:r>
            <a:r>
              <a:rPr lang="ru-RU" sz="14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Кольцевая конфигурация</a:t>
            </a:r>
            <a:r>
              <a:rPr lang="ru-RU" sz="1400" b="1" dirty="0">
                <a:solidFill>
                  <a:schemeClr val="tx1"/>
                </a:solidFill>
                <a:latin typeface="Times New Roman" panose="02020603050405020304" pitchFamily="18" charset="0"/>
                <a:cs typeface="Times New Roman" panose="02020603050405020304" pitchFamily="18" charset="0"/>
              </a:rPr>
              <a:t>.</a:t>
            </a:r>
            <a:r>
              <a:rPr lang="ru-RU" sz="1400" i="1"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В кольцевой сети не вы­деляется узел, управляющий передачей сообщений, их передача осу­ществляется в одном направлении через специальные повторители, к которым подключаются все узлы сети</a:t>
            </a:r>
            <a:r>
              <a:rPr lang="ru-RU" sz="14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b="1" dirty="0">
                <a:solidFill>
                  <a:schemeClr val="accent1">
                    <a:lumMod val="75000"/>
                  </a:schemeClr>
                </a:solidFill>
                <a:latin typeface="Times New Roman" panose="02020603050405020304" pitchFamily="18" charset="0"/>
                <a:cs typeface="Times New Roman" panose="02020603050405020304" pitchFamily="18" charset="0"/>
              </a:rPr>
              <a:t>Шинная </a:t>
            </a:r>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структура</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Шина </a:t>
            </a:r>
            <a:r>
              <a:rPr lang="ru-RU" sz="1400" dirty="0">
                <a:solidFill>
                  <a:schemeClr val="tx1"/>
                </a:solidFill>
                <a:latin typeface="Times New Roman" panose="02020603050405020304" pitchFamily="18" charset="0"/>
                <a:cs typeface="Times New Roman" panose="02020603050405020304" pitchFamily="18" charset="0"/>
              </a:rPr>
              <a:t>— это незамкнутая в коль­цо среда передачи данных. Все узлы сети подключаются к шине оди­наковым образом через усилители-повторители сигналов, поскольку сигналы в шине затухают. </a:t>
            </a:r>
            <a:endParaRPr lang="ru-RU" sz="1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b="1" dirty="0">
                <a:solidFill>
                  <a:schemeClr val="accent1">
                    <a:lumMod val="75000"/>
                  </a:schemeClr>
                </a:solidFill>
                <a:latin typeface="Times New Roman" panose="02020603050405020304" pitchFamily="18" charset="0"/>
                <a:cs typeface="Times New Roman" panose="02020603050405020304" pitchFamily="18" charset="0"/>
              </a:rPr>
              <a:t>Комбинированные сети</a:t>
            </a:r>
            <a:r>
              <a:rPr lang="ru-RU" sz="1400" b="1"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как это следует из самого названия, ор­ганизуются путем объединения отдельных фрагментов сети с раз­личной топологией в общую сеть</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Управляющая кнопка: назад 4">
            <a:hlinkClick r:id="" action="ppaction://hlinkshowjump?jump=previousslide" highlightClick="1"/>
          </p:cNvPr>
          <p:cNvSpPr/>
          <p:nvPr/>
        </p:nvSpPr>
        <p:spPr>
          <a:xfrm>
            <a:off x="9937630" y="6504317"/>
            <a:ext cx="319178" cy="29329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10403457" y="6512943"/>
            <a:ext cx="310551" cy="284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10860657" y="6504317"/>
            <a:ext cx="284671" cy="2932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543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Используем оптоволоконный кабель. Город Ставрополь — 1777.Ru"/>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47" t="-505" r="33579" b="505"/>
          <a:stretch/>
        </p:blipFill>
        <p:spPr bwMode="auto">
          <a:xfrm rot="5400000">
            <a:off x="714961" y="2668896"/>
            <a:ext cx="4760483" cy="360045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RG-59 B/U коаксиальный кабель для внешней прокладки | купить, цена ..."/>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395" b="3052"/>
          <a:stretch/>
        </p:blipFill>
        <p:spPr bwMode="auto">
          <a:xfrm rot="20390873" flipH="1">
            <a:off x="5068109" y="1324029"/>
            <a:ext cx="5165121" cy="3142522"/>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Кабель витая пара экранированный для внешней прокладки F/UTP кат ..."/>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749" t="13310" b="15542"/>
          <a:stretch/>
        </p:blipFill>
        <p:spPr bwMode="auto">
          <a:xfrm>
            <a:off x="0" y="451120"/>
            <a:ext cx="4183718" cy="20387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2000" b="1" dirty="0" smtClean="0">
                <a:latin typeface="Times New Roman" panose="02020603050405020304" pitchFamily="18" charset="0"/>
                <a:cs typeface="Times New Roman" panose="02020603050405020304" pitchFamily="18" charset="0"/>
              </a:rPr>
              <a:t>Типы кабелей:</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58157" y="1470475"/>
            <a:ext cx="8596668" cy="3880773"/>
          </a:xfrm>
        </p:spPr>
        <p:txBody>
          <a:bodyPr>
            <a:normAutofit/>
          </a:bodyPr>
          <a:lstStyle/>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1. </a:t>
            </a:r>
            <a:r>
              <a:rPr lang="ru-RU" sz="1600" b="1" dirty="0" smtClean="0">
                <a:solidFill>
                  <a:schemeClr val="tx1"/>
                </a:solidFill>
                <a:latin typeface="Times New Roman" panose="02020603050405020304" pitchFamily="18" charset="0"/>
                <a:cs typeface="Times New Roman" panose="02020603050405020304" pitchFamily="18" charset="0"/>
              </a:rPr>
              <a:t>Витая</a:t>
            </a:r>
            <a:r>
              <a:rPr lang="ru-RU" sz="1600" b="1" dirty="0">
                <a:solidFill>
                  <a:schemeClr val="tx1"/>
                </a:solidFill>
                <a:latin typeface="Times New Roman" panose="02020603050405020304" pitchFamily="18" charset="0"/>
                <a:cs typeface="Times New Roman" panose="02020603050405020304" pitchFamily="18" charset="0"/>
              </a:rPr>
              <a:t>   пара   </a:t>
            </a:r>
            <a:r>
              <a:rPr lang="ru-RU" sz="1600" dirty="0">
                <a:solidFill>
                  <a:schemeClr val="tx1"/>
                </a:solidFill>
                <a:latin typeface="Times New Roman" panose="02020603050405020304" pitchFamily="18" charset="0"/>
                <a:cs typeface="Times New Roman" panose="02020603050405020304" pitchFamily="18" charset="0"/>
              </a:rPr>
              <a:t>представляет  собой  два   изолированных   провода, спиралевидно сплетенных друг с другом. Такие кабели используются давно в телефонной связи.</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2. </a:t>
            </a:r>
            <a:r>
              <a:rPr lang="ru-RU" sz="1600" b="1" dirty="0">
                <a:solidFill>
                  <a:schemeClr val="tx1"/>
                </a:solidFill>
                <a:latin typeface="Times New Roman" panose="02020603050405020304" pitchFamily="18" charset="0"/>
                <a:cs typeface="Times New Roman" panose="02020603050405020304" pitchFamily="18" charset="0"/>
              </a:rPr>
              <a:t>Коаксиальный кабель </a:t>
            </a:r>
            <a:r>
              <a:rPr lang="ru-RU" sz="1600" dirty="0">
                <a:solidFill>
                  <a:schemeClr val="tx1"/>
                </a:solidFill>
                <a:latin typeface="Times New Roman" panose="02020603050405020304" pitchFamily="18" charset="0"/>
                <a:cs typeface="Times New Roman" panose="02020603050405020304" pitchFamily="18" charset="0"/>
              </a:rPr>
              <a:t>содержит два проводника: один служит для </a:t>
            </a:r>
            <a:r>
              <a:rPr lang="ru-RU" sz="1600" dirty="0">
                <a:solidFill>
                  <a:srgbClr val="FF0000"/>
                </a:solidFill>
                <a:latin typeface="Times New Roman" panose="02020603050405020304" pitchFamily="18" charset="0"/>
                <a:cs typeface="Times New Roman" panose="02020603050405020304" pitchFamily="18" charset="0"/>
              </a:rPr>
              <a:t>передачи сигналов, </a:t>
            </a:r>
            <a:r>
              <a:rPr lang="ru-RU" sz="1600" dirty="0">
                <a:solidFill>
                  <a:schemeClr val="tx1"/>
                </a:solidFill>
                <a:latin typeface="Times New Roman" panose="02020603050405020304" pitchFamily="18" charset="0"/>
                <a:cs typeface="Times New Roman" panose="02020603050405020304" pitchFamily="18" charset="0"/>
              </a:rPr>
              <a:t>второй</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для заземления.</a:t>
            </a:r>
            <a:endParaRPr lang="ru-RU" sz="1600" b="1" dirty="0" smtClean="0">
              <a:solidFill>
                <a:schemeClr val="tx1"/>
              </a:solidFill>
              <a:latin typeface="Times New Roman" panose="02020603050405020304" pitchFamily="18" charset="0"/>
              <a:cs typeface="Times New Roman" panose="02020603050405020304" pitchFamily="18" charset="0"/>
            </a:endParaRPr>
          </a:p>
          <a:p>
            <a:r>
              <a:rPr lang="ru-RU" sz="2000" b="1" dirty="0" smtClean="0">
                <a:solidFill>
                  <a:schemeClr val="accent1">
                    <a:lumMod val="75000"/>
                  </a:schemeClr>
                </a:solidFill>
                <a:latin typeface="Times New Roman" panose="02020603050405020304" pitchFamily="18" charset="0"/>
                <a:cs typeface="Times New Roman" panose="02020603050405020304" pitchFamily="18" charset="0"/>
              </a:rPr>
              <a:t>3. </a:t>
            </a:r>
            <a:r>
              <a:rPr lang="ru-RU" sz="1600" b="1" dirty="0">
                <a:solidFill>
                  <a:schemeClr val="tx1"/>
                </a:solidFill>
                <a:latin typeface="Times New Roman" panose="02020603050405020304" pitchFamily="18" charset="0"/>
                <a:cs typeface="Times New Roman" panose="02020603050405020304" pitchFamily="18" charset="0"/>
              </a:rPr>
              <a:t>Оптоволоконный кабель </a:t>
            </a:r>
            <a:r>
              <a:rPr lang="ru-RU" sz="1600" dirty="0">
                <a:solidFill>
                  <a:schemeClr val="tx1"/>
                </a:solidFill>
                <a:latin typeface="Times New Roman" panose="02020603050405020304" pitchFamily="18" charset="0"/>
                <a:cs typeface="Times New Roman" panose="02020603050405020304" pitchFamily="18" charset="0"/>
              </a:rPr>
              <a:t>позволяет решить все проблемы создания </a:t>
            </a:r>
            <a:r>
              <a:rPr lang="ru-RU" sz="1600" dirty="0">
                <a:solidFill>
                  <a:srgbClr val="FF0000"/>
                </a:solidFill>
                <a:latin typeface="Times New Roman" panose="02020603050405020304" pitchFamily="18" charset="0"/>
                <a:cs typeface="Times New Roman" panose="02020603050405020304" pitchFamily="18" charset="0"/>
              </a:rPr>
              <a:t>эффективной среды </a:t>
            </a:r>
            <a:r>
              <a:rPr lang="ru-RU" sz="1600" dirty="0">
                <a:solidFill>
                  <a:schemeClr val="tx1"/>
                </a:solidFill>
                <a:latin typeface="Times New Roman" panose="02020603050405020304" pitchFamily="18" charset="0"/>
                <a:cs typeface="Times New Roman" panose="02020603050405020304" pitchFamily="18" charset="0"/>
              </a:rPr>
              <a:t>передачи данных с высокой скоростью передачи (до 50 Мбит/с), отсутствием потерь при переда­че, практически полной невосприимчивостью к помехам, отсутствием ограничений на расстояние передачи и полосу пропускания.</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 name="Управляющая кнопка: назад 3">
            <a:hlinkClick r:id="" action="ppaction://hlinkshowjump?jump=previousslide" highlightClick="1"/>
          </p:cNvPr>
          <p:cNvSpPr/>
          <p:nvPr/>
        </p:nvSpPr>
        <p:spPr>
          <a:xfrm>
            <a:off x="9644332" y="6366294"/>
            <a:ext cx="396815" cy="3450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5" action="ppaction://hlinksldjump" highlightClick="1"/>
          </p:cNvPr>
          <p:cNvSpPr/>
          <p:nvPr/>
        </p:nvSpPr>
        <p:spPr>
          <a:xfrm>
            <a:off x="10118785" y="6366294"/>
            <a:ext cx="420027" cy="345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679502" y="6366294"/>
            <a:ext cx="370936" cy="3450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07033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364" y="392173"/>
            <a:ext cx="8596668" cy="3880773"/>
          </a:xfrm>
        </p:spPr>
        <p:txBody>
          <a:bodyPr>
            <a:norm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Локальная сеть</a:t>
            </a:r>
            <a:r>
              <a:rPr lang="ru-RU" dirty="0">
                <a:solidFill>
                  <a:schemeClr val="tx1"/>
                </a:solidFill>
                <a:latin typeface="Times New Roman" panose="02020603050405020304" pitchFamily="18" charset="0"/>
                <a:cs typeface="Times New Roman" panose="02020603050405020304" pitchFamily="18" charset="0"/>
              </a:rPr>
              <a:t> (локальная вычислительная сеть, ЛВС) – это группа из нескольких компьютеров, соединенных между собой посредством кабелей (иногда также телефонных линий или радиоканалов), используемых для передачи информации между компьютерами.</a:t>
            </a:r>
          </a:p>
        </p:txBody>
      </p:sp>
      <p:pic>
        <p:nvPicPr>
          <p:cNvPr id="4098" name="Picture 2" descr="Локальные сети и телефония"/>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692"/>
          <a:stretch/>
        </p:blipFill>
        <p:spPr bwMode="auto">
          <a:xfrm>
            <a:off x="1346020" y="1940942"/>
            <a:ext cx="10178870" cy="44849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Управляющая кнопка: назад 4">
            <a:hlinkClick r:id="" action="ppaction://hlinkshowjump?jump=previousslide" highlightClick="1"/>
          </p:cNvPr>
          <p:cNvSpPr/>
          <p:nvPr/>
        </p:nvSpPr>
        <p:spPr>
          <a:xfrm>
            <a:off x="9989389" y="6425869"/>
            <a:ext cx="370936" cy="34586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10506974" y="6425869"/>
            <a:ext cx="336430" cy="34586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 action="ppaction://hlinkshowjump?jump=nextslide" highlightClick="1"/>
          </p:cNvPr>
          <p:cNvSpPr/>
          <p:nvPr/>
        </p:nvSpPr>
        <p:spPr>
          <a:xfrm>
            <a:off x="10981426" y="6425869"/>
            <a:ext cx="336431" cy="34586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3983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История возникновения интернета - GENEFIS.RU"/>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303"/>
          <a:stretch/>
        </p:blipFill>
        <p:spPr bwMode="auto">
          <a:xfrm>
            <a:off x="862939" y="3352663"/>
            <a:ext cx="6564403" cy="34449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2000" b="1" dirty="0" smtClean="0">
                <a:latin typeface="Times New Roman" panose="02020603050405020304" pitchFamily="18" charset="0"/>
                <a:cs typeface="Times New Roman" panose="02020603050405020304" pitchFamily="18" charset="0"/>
              </a:rPr>
              <a:t>Появление </a:t>
            </a:r>
            <a:r>
              <a:rPr lang="en-US" sz="2000" b="1" dirty="0" smtClean="0">
                <a:latin typeface="Times New Roman" panose="02020603050405020304" pitchFamily="18" charset="0"/>
                <a:cs typeface="Times New Roman" panose="02020603050405020304" pitchFamily="18" charset="0"/>
              </a:rPr>
              <a:t>Internet</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650" y="1270000"/>
            <a:ext cx="10640523" cy="3880773"/>
          </a:xfrm>
        </p:spPr>
        <p:txBody>
          <a:bodyPr>
            <a:normAutofit/>
          </a:bodyPr>
          <a:lstStyle/>
          <a:p>
            <a:r>
              <a:rPr lang="ru-RU" sz="1600" dirty="0" smtClean="0">
                <a:solidFill>
                  <a:schemeClr val="tx1"/>
                </a:solidFill>
                <a:latin typeface="Times New Roman" panose="02020603050405020304" pitchFamily="18" charset="0"/>
                <a:cs typeface="Times New Roman" panose="02020603050405020304" pitchFamily="18" charset="0"/>
              </a:rPr>
              <a:t>В </a:t>
            </a:r>
            <a:r>
              <a:rPr lang="ru-RU" sz="1600" dirty="0">
                <a:solidFill>
                  <a:schemeClr val="tx1"/>
                </a:solidFill>
                <a:latin typeface="Times New Roman" panose="02020603050405020304" pitchFamily="18" charset="0"/>
                <a:cs typeface="Times New Roman" panose="02020603050405020304" pitchFamily="18" charset="0"/>
              </a:rPr>
              <a:t>конце 60-х годов  по заказу Министерства обороны США была создана </a:t>
            </a:r>
            <a:r>
              <a:rPr lang="ru-RU" sz="1600" dirty="0" smtClean="0">
                <a:solidFill>
                  <a:schemeClr val="tx1"/>
                </a:solidFill>
                <a:latin typeface="Times New Roman" panose="02020603050405020304" pitchFamily="18" charset="0"/>
                <a:cs typeface="Times New Roman" panose="02020603050405020304" pitchFamily="18" charset="0"/>
              </a:rPr>
              <a:t>распределенная</a:t>
            </a: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1600" dirty="0" smtClean="0">
                <a:solidFill>
                  <a:schemeClr val="tx1"/>
                </a:solidFill>
                <a:latin typeface="Times New Roman" panose="02020603050405020304" pitchFamily="18" charset="0"/>
                <a:cs typeface="Times New Roman" panose="02020603050405020304" pitchFamily="18" charset="0"/>
              </a:rPr>
              <a:t>сеть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ArpaNet</a:t>
            </a:r>
            <a:r>
              <a:rPr lang="ru-RU" sz="1600" dirty="0" smtClean="0">
                <a:solidFill>
                  <a:schemeClr val="tx1"/>
                </a:solidFill>
                <a:latin typeface="Times New Roman" panose="02020603050405020304" pitchFamily="18" charset="0"/>
                <a:cs typeface="Times New Roman" panose="02020603050405020304" pitchFamily="18" charset="0"/>
              </a:rPr>
              <a:t> для связи между собой компьютеров министерства. При разработке сети </a:t>
            </a:r>
            <a:r>
              <a:rPr lang="en-US" sz="1600" dirty="0" err="1" smtClean="0">
                <a:solidFill>
                  <a:schemeClr val="accent1">
                    <a:lumMod val="75000"/>
                  </a:schemeClr>
                </a:solidFill>
                <a:latin typeface="Times New Roman" panose="02020603050405020304" pitchFamily="18" charset="0"/>
                <a:cs typeface="Times New Roman" panose="02020603050405020304" pitchFamily="18" charset="0"/>
              </a:rPr>
              <a:t>ARPAnet</a:t>
            </a:r>
            <a:r>
              <a:rPr lang="ru-RU" sz="1600" dirty="0" smtClean="0">
                <a:solidFill>
                  <a:schemeClr val="tx1"/>
                </a:solidFill>
                <a:latin typeface="Times New Roman" panose="02020603050405020304" pitchFamily="18" charset="0"/>
                <a:cs typeface="Times New Roman" panose="02020603050405020304" pitchFamily="18" charset="0"/>
              </a:rPr>
              <a:t> ставилась задача обеспечить связь между собой множества удаленных друг от друга разнородных компьютеров, причем эта связь не должна была нарушаться при частичных повреждениях сети. Разработанные принципы организации таких сетей оказались настолько удачными, что многие другие организации стали создавать сети на таких же принципах. Эти сети стали объединяться между собой, образуя единую сеть с общим адресным пространством. Эта единая сеть и стала называться </a:t>
            </a:r>
            <a:r>
              <a:rPr lang="en-US" sz="1600" b="1" dirty="0" smtClean="0">
                <a:solidFill>
                  <a:schemeClr val="accent1">
                    <a:lumMod val="75000"/>
                  </a:schemeClr>
                </a:solidFill>
                <a:latin typeface="Times New Roman" panose="02020603050405020304" pitchFamily="18" charset="0"/>
                <a:cs typeface="Times New Roman" panose="02020603050405020304" pitchFamily="18" charset="0"/>
              </a:rPr>
              <a:t>Internet</a:t>
            </a:r>
            <a:r>
              <a:rPr lang="ru-RU" sz="16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1600" dirty="0" smtClean="0">
                <a:solidFill>
                  <a:schemeClr val="tx1"/>
                </a:solidFill>
                <a:latin typeface="Times New Roman" panose="02020603050405020304" pitchFamily="18" charset="0"/>
                <a:cs typeface="Times New Roman" panose="02020603050405020304" pitchFamily="18" charset="0"/>
              </a:rPr>
              <a:t>       В </a:t>
            </a:r>
            <a:r>
              <a:rPr lang="ru-RU" sz="1600" dirty="0">
                <a:solidFill>
                  <a:schemeClr val="tx1"/>
                </a:solidFill>
                <a:latin typeface="Times New Roman" panose="02020603050405020304" pitchFamily="18" charset="0"/>
                <a:cs typeface="Times New Roman" panose="02020603050405020304" pitchFamily="18" charset="0"/>
              </a:rPr>
              <a:t>настоящее время </a:t>
            </a:r>
            <a:r>
              <a:rPr lang="ru-RU" sz="1600" b="1" dirty="0">
                <a:solidFill>
                  <a:schemeClr val="accent1">
                    <a:lumMod val="75000"/>
                  </a:schemeClr>
                </a:solidFill>
                <a:latin typeface="Times New Roman" panose="02020603050405020304" pitchFamily="18" charset="0"/>
                <a:cs typeface="Times New Roman" panose="02020603050405020304" pitchFamily="18" charset="0"/>
              </a:rPr>
              <a:t>Интернет </a:t>
            </a:r>
            <a:r>
              <a:rPr lang="ru-RU" sz="1600" dirty="0">
                <a:solidFill>
                  <a:schemeClr val="tx1"/>
                </a:solidFill>
                <a:latin typeface="Times New Roman" panose="02020603050405020304" pitchFamily="18" charset="0"/>
                <a:cs typeface="Times New Roman" panose="02020603050405020304" pitchFamily="18" charset="0"/>
              </a:rPr>
              <a:t>– это глобальна, межконтинентальная сеть, она объединяет </a:t>
            </a:r>
            <a:r>
              <a:rPr lang="ru-RU" sz="1600" dirty="0" smtClean="0">
                <a:solidFill>
                  <a:schemeClr val="tx1"/>
                </a:solidFill>
                <a:latin typeface="Times New Roman" panose="02020603050405020304" pitchFamily="18" charset="0"/>
                <a:cs typeface="Times New Roman" panose="02020603050405020304" pitchFamily="18" charset="0"/>
              </a:rPr>
              <a:t>      десятки </a:t>
            </a:r>
            <a:r>
              <a:rPr lang="ru-RU" sz="1600" dirty="0">
                <a:solidFill>
                  <a:schemeClr val="tx1"/>
                </a:solidFill>
                <a:latin typeface="Times New Roman" panose="02020603050405020304" pitchFamily="18" charset="0"/>
                <a:cs typeface="Times New Roman" panose="02020603050405020304" pitchFamily="18" charset="0"/>
              </a:rPr>
              <a:t>миллионов компьютеров и локальных сетей, а ее услугами пользуются от 100 до 250 миллионов человек.</a:t>
            </a:r>
          </a:p>
          <a:p>
            <a:endParaRPr lang="ru-RU" b="1" dirty="0"/>
          </a:p>
        </p:txBody>
      </p:sp>
      <p:sp>
        <p:nvSpPr>
          <p:cNvPr id="4" name="Управляющая кнопка: назад 3">
            <a:hlinkClick r:id="" action="ppaction://hlinkshowjump?jump=previousslide" highlightClick="1"/>
          </p:cNvPr>
          <p:cNvSpPr/>
          <p:nvPr/>
        </p:nvSpPr>
        <p:spPr>
          <a:xfrm>
            <a:off x="9773728" y="6400800"/>
            <a:ext cx="388189" cy="3968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3" action="ppaction://hlinksldjump" highlightClick="1"/>
          </p:cNvPr>
          <p:cNvSpPr/>
          <p:nvPr/>
        </p:nvSpPr>
        <p:spPr>
          <a:xfrm>
            <a:off x="10256808" y="6400800"/>
            <a:ext cx="362309" cy="36230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688128" y="6400800"/>
            <a:ext cx="396815" cy="39681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8294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696" y="255917"/>
            <a:ext cx="8596668" cy="1320800"/>
          </a:xfrm>
        </p:spPr>
        <p:txBody>
          <a:bodyPr>
            <a:normAutofit/>
          </a:bodyPr>
          <a:lstStyle/>
          <a:p>
            <a:r>
              <a:rPr lang="ru-RU" sz="2000" b="1" dirty="0" smtClean="0">
                <a:latin typeface="Times New Roman" panose="02020603050405020304" pitchFamily="18" charset="0"/>
                <a:cs typeface="Times New Roman" panose="02020603050405020304" pitchFamily="18" charset="0"/>
              </a:rPr>
              <a:t>Традиционные возможности </a:t>
            </a:r>
            <a:r>
              <a:rPr lang="en-US" sz="2000" b="1" dirty="0" smtClean="0">
                <a:latin typeface="Times New Roman" panose="02020603050405020304" pitchFamily="18" charset="0"/>
                <a:cs typeface="Times New Roman" panose="02020603050405020304" pitchFamily="18" charset="0"/>
              </a:rPr>
              <a:t>Internet</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1926" y="854015"/>
            <a:ext cx="11671538" cy="5840083"/>
          </a:xfrm>
        </p:spPr>
        <p:txBody>
          <a:bodyPr>
            <a:normAutofit fontScale="85000" lnSpcReduction="10000"/>
          </a:bodyPr>
          <a:lstStyle/>
          <a:p>
            <a:r>
              <a:rPr lang="ru-RU" sz="1700" b="1" dirty="0">
                <a:solidFill>
                  <a:schemeClr val="accent1">
                    <a:lumMod val="75000"/>
                  </a:schemeClr>
                </a:solidFill>
                <a:latin typeface="Times New Roman" panose="02020603050405020304" pitchFamily="18" charset="0"/>
                <a:cs typeface="Times New Roman" panose="02020603050405020304" pitchFamily="18" charset="0"/>
              </a:rPr>
              <a:t>1.</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a:solidFill>
                  <a:schemeClr val="tx1"/>
                </a:solidFill>
                <a:latin typeface="Times New Roman" panose="02020603050405020304" pitchFamily="18" charset="0"/>
                <a:cs typeface="Times New Roman" panose="02020603050405020304" pitchFamily="18" charset="0"/>
              </a:rPr>
              <a:t>электронная почта</a:t>
            </a:r>
            <a:r>
              <a:rPr lang="ru-RU" sz="1700" dirty="0">
                <a:solidFill>
                  <a:schemeClr val="tx1"/>
                </a:solidFill>
                <a:latin typeface="Times New Roman" panose="02020603050405020304" pitchFamily="18" charset="0"/>
                <a:cs typeface="Times New Roman" panose="02020603050405020304" pitchFamily="18" charset="0"/>
              </a:rPr>
              <a:t> – с ее помощью можно послать электронное письмо </a:t>
            </a:r>
            <a:r>
              <a:rPr lang="ru-RU" sz="1700" dirty="0" smtClean="0">
                <a:solidFill>
                  <a:schemeClr val="tx1"/>
                </a:solidFill>
                <a:latin typeface="Times New Roman" panose="02020603050405020304" pitchFamily="18" charset="0"/>
                <a:cs typeface="Times New Roman" panose="02020603050405020304" pitchFamily="18" charset="0"/>
              </a:rPr>
              <a:t>(тест или произвольный файл) любому </a:t>
            </a:r>
            <a:r>
              <a:rPr lang="ru-RU" sz="1700" dirty="0">
                <a:solidFill>
                  <a:schemeClr val="tx1"/>
                </a:solidFill>
                <a:latin typeface="Times New Roman" panose="02020603050405020304" pitchFamily="18" charset="0"/>
                <a:cs typeface="Times New Roman" panose="02020603050405020304" pitchFamily="18" charset="0"/>
              </a:rPr>
              <a:t>пользователю </a:t>
            </a:r>
            <a:r>
              <a:rPr lang="en-US" sz="1700" dirty="0">
                <a:solidFill>
                  <a:schemeClr val="tx1"/>
                </a:solidFill>
                <a:latin typeface="Times New Roman" panose="02020603050405020304" pitchFamily="18" charset="0"/>
                <a:cs typeface="Times New Roman" panose="02020603050405020304" pitchFamily="18" charset="0"/>
              </a:rPr>
              <a:t>Internet</a:t>
            </a:r>
            <a:r>
              <a:rPr lang="ru-RU" sz="1700" dirty="0">
                <a:solidFill>
                  <a:schemeClr val="tx1"/>
                </a:solidFill>
                <a:latin typeface="Times New Roman" panose="02020603050405020304" pitchFamily="18" charset="0"/>
                <a:cs typeface="Times New Roman" panose="02020603050405020304" pitchFamily="18" charset="0"/>
              </a:rPr>
              <a:t>. Время доставки писем – обычно не более нескольких часов, а иногда несколько минут.</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2.</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a:solidFill>
                  <a:schemeClr val="tx1"/>
                </a:solidFill>
                <a:latin typeface="Times New Roman" panose="02020603050405020304" pitchFamily="18" charset="0"/>
                <a:cs typeface="Times New Roman" panose="02020603050405020304" pitchFamily="18" charset="0"/>
              </a:rPr>
              <a:t>телеконференции</a:t>
            </a:r>
            <a:r>
              <a:rPr lang="ru-RU" sz="1700" dirty="0">
                <a:solidFill>
                  <a:schemeClr val="tx1"/>
                </a:solidFill>
                <a:latin typeface="Times New Roman" panose="02020603050405020304" pitchFamily="18" charset="0"/>
                <a:cs typeface="Times New Roman" panose="02020603050405020304" pitchFamily="18" charset="0"/>
              </a:rPr>
              <a:t> (</a:t>
            </a:r>
            <a:r>
              <a:rPr lang="en-US" sz="1700" b="1" dirty="0">
                <a:solidFill>
                  <a:schemeClr val="tx1"/>
                </a:solidFill>
                <a:latin typeface="Times New Roman" panose="02020603050405020304" pitchFamily="18" charset="0"/>
                <a:cs typeface="Times New Roman" panose="02020603050405020304" pitchFamily="18" charset="0"/>
              </a:rPr>
              <a:t>USENET</a:t>
            </a:r>
            <a:r>
              <a:rPr lang="ru-RU" sz="1700" dirty="0">
                <a:solidFill>
                  <a:schemeClr val="tx1"/>
                </a:solidFill>
                <a:latin typeface="Times New Roman" panose="02020603050405020304" pitchFamily="18" charset="0"/>
                <a:cs typeface="Times New Roman" panose="02020603050405020304" pitchFamily="18" charset="0"/>
              </a:rPr>
              <a:t>) – это обмен мнениями с помощью электронных писем по поводу тех или иных тем. Каждый пользователь </a:t>
            </a:r>
            <a:r>
              <a:rPr lang="en-US" sz="1700" dirty="0">
                <a:solidFill>
                  <a:schemeClr val="tx1"/>
                </a:solidFill>
                <a:latin typeface="Times New Roman" panose="02020603050405020304" pitchFamily="18" charset="0"/>
                <a:cs typeface="Times New Roman" panose="02020603050405020304" pitchFamily="18" charset="0"/>
              </a:rPr>
              <a:t>Internet</a:t>
            </a:r>
            <a:r>
              <a:rPr lang="ru-RU" sz="1700" dirty="0">
                <a:solidFill>
                  <a:schemeClr val="tx1"/>
                </a:solidFill>
                <a:latin typeface="Times New Roman" panose="02020603050405020304" pitchFamily="18" charset="0"/>
                <a:cs typeface="Times New Roman" panose="02020603050405020304" pitchFamily="18" charset="0"/>
              </a:rPr>
              <a:t> может подписаться на интересующие его телеконференции (всего их несколько десятков тысяч и посвящены они самым разным темам – от проблем использования лазерных принтеров до психологических расстройств). При этом пользователь будет получать все письма, посылаемые в соответствующие телеконференции, а может и сам высказывать свое мнение или ответить на чей-то вопрос.</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3.</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a:solidFill>
                  <a:schemeClr val="tx1"/>
                </a:solidFill>
                <a:latin typeface="Times New Roman" panose="02020603050405020304" pitchFamily="18" charset="0"/>
                <a:cs typeface="Times New Roman" panose="02020603050405020304" pitchFamily="18" charset="0"/>
              </a:rPr>
              <a:t>серверы новостей</a:t>
            </a:r>
            <a:r>
              <a:rPr lang="ru-RU" sz="1700" dirty="0">
                <a:solidFill>
                  <a:schemeClr val="tx1"/>
                </a:solidFill>
                <a:latin typeface="Times New Roman" panose="02020603050405020304" pitchFamily="18" charset="0"/>
                <a:cs typeface="Times New Roman" panose="02020603050405020304" pitchFamily="18" charset="0"/>
              </a:rPr>
              <a:t> – они рассылают новости по тем или иным темам в виде электронных писем. Пользователь </a:t>
            </a:r>
            <a:r>
              <a:rPr lang="en-US" sz="1700" dirty="0">
                <a:solidFill>
                  <a:schemeClr val="tx1"/>
                </a:solidFill>
                <a:latin typeface="Times New Roman" panose="02020603050405020304" pitchFamily="18" charset="0"/>
                <a:cs typeface="Times New Roman" panose="02020603050405020304" pitchFamily="18" charset="0"/>
              </a:rPr>
              <a:t>Internet</a:t>
            </a:r>
            <a:r>
              <a:rPr lang="ru-RU" sz="1700" dirty="0">
                <a:solidFill>
                  <a:schemeClr val="tx1"/>
                </a:solidFill>
                <a:latin typeface="Times New Roman" panose="02020603050405020304" pitchFamily="18" charset="0"/>
                <a:cs typeface="Times New Roman" panose="02020603050405020304" pitchFamily="18" charset="0"/>
              </a:rPr>
              <a:t>  может подписаться, например, на получение биржевых сводок, политических сплетен и т.д.</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4.</a:t>
            </a:r>
            <a:r>
              <a:rPr lang="ru-RU" sz="1700" b="1" dirty="0">
                <a:solidFill>
                  <a:schemeClr val="tx1"/>
                </a:solidFill>
                <a:latin typeface="Times New Roman" panose="02020603050405020304" pitchFamily="18" charset="0"/>
                <a:cs typeface="Times New Roman" panose="02020603050405020304" pitchFamily="18" charset="0"/>
              </a:rPr>
              <a:t> служба </a:t>
            </a:r>
            <a:r>
              <a:rPr lang="en-US" sz="1700" b="1" dirty="0">
                <a:solidFill>
                  <a:schemeClr val="tx1"/>
                </a:solidFill>
                <a:latin typeface="Times New Roman" panose="02020603050405020304" pitchFamily="18" charset="0"/>
                <a:cs typeface="Times New Roman" panose="02020603050405020304" pitchFamily="18" charset="0"/>
              </a:rPr>
              <a:t>FTP</a:t>
            </a:r>
            <a:r>
              <a:rPr lang="ru-RU" sz="1700" dirty="0">
                <a:solidFill>
                  <a:schemeClr val="tx1"/>
                </a:solidFill>
                <a:latin typeface="Times New Roman" panose="02020603050405020304" pitchFamily="18" charset="0"/>
                <a:cs typeface="Times New Roman" panose="02020603050405020304" pitchFamily="18" charset="0"/>
              </a:rPr>
              <a:t> – хранилища файлов. На них хранятся тексты документов, программы, тесты книг. Каждый пользователь Интернет может получить оглавление </a:t>
            </a:r>
            <a:r>
              <a:rPr lang="en-US" sz="1700" dirty="0">
                <a:solidFill>
                  <a:schemeClr val="tx1"/>
                </a:solidFill>
                <a:latin typeface="Times New Roman" panose="02020603050405020304" pitchFamily="18" charset="0"/>
                <a:cs typeface="Times New Roman" panose="02020603050405020304" pitchFamily="18" charset="0"/>
              </a:rPr>
              <a:t>FTP</a:t>
            </a:r>
            <a:r>
              <a:rPr lang="ru-RU" sz="1700" dirty="0">
                <a:solidFill>
                  <a:schemeClr val="tx1"/>
                </a:solidFill>
                <a:latin typeface="Times New Roman" panose="02020603050405020304" pitchFamily="18" charset="0"/>
                <a:cs typeface="Times New Roman" panose="02020603050405020304" pitchFamily="18" charset="0"/>
              </a:rPr>
              <a:t>-серверов или любой из хранящихся на нем файлов в виде электронного письма или архива.</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5.</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a:solidFill>
                  <a:schemeClr val="tx1"/>
                </a:solidFill>
                <a:latin typeface="Times New Roman" panose="02020603050405020304" pitchFamily="18" charset="0"/>
                <a:cs typeface="Times New Roman" panose="02020603050405020304" pitchFamily="18" charset="0"/>
              </a:rPr>
              <a:t>службы поиска</a:t>
            </a:r>
            <a:r>
              <a:rPr lang="ru-RU" sz="1700" dirty="0">
                <a:solidFill>
                  <a:schemeClr val="tx1"/>
                </a:solidFill>
                <a:latin typeface="Times New Roman" panose="02020603050405020304" pitchFamily="18" charset="0"/>
                <a:cs typeface="Times New Roman" panose="02020603050405020304" pitchFamily="18" charset="0"/>
              </a:rPr>
              <a:t> – позволяет найти нужный документ на включенных в Интернет </a:t>
            </a:r>
            <a:r>
              <a:rPr lang="en-US" sz="1700" dirty="0">
                <a:solidFill>
                  <a:schemeClr val="tx1"/>
                </a:solidFill>
                <a:latin typeface="Times New Roman" panose="02020603050405020304" pitchFamily="18" charset="0"/>
                <a:cs typeface="Times New Roman" panose="02020603050405020304" pitchFamily="18" charset="0"/>
              </a:rPr>
              <a:t>FTP</a:t>
            </a:r>
            <a:r>
              <a:rPr lang="ru-RU" sz="1700" dirty="0">
                <a:solidFill>
                  <a:schemeClr val="tx1"/>
                </a:solidFill>
                <a:latin typeface="Times New Roman" panose="02020603050405020304" pitchFamily="18" charset="0"/>
                <a:cs typeface="Times New Roman" panose="02020603050405020304" pitchFamily="18" charset="0"/>
              </a:rPr>
              <a:t>-серверах. Поиск может вестись по ключевым словам и другим характеристикам документа. Задать запрос службе поиска можно в диалоговом режиме или послав ей специально оформленное письмо.</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6.</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a:solidFill>
                  <a:schemeClr val="tx1"/>
                </a:solidFill>
                <a:latin typeface="Times New Roman" panose="02020603050405020304" pitchFamily="18" charset="0"/>
                <a:cs typeface="Times New Roman" panose="02020603050405020304" pitchFamily="18" charset="0"/>
              </a:rPr>
              <a:t>электронные доски объявлений (</a:t>
            </a:r>
            <a:r>
              <a:rPr lang="en-US" sz="1700" b="1" dirty="0">
                <a:solidFill>
                  <a:schemeClr val="tx1"/>
                </a:solidFill>
                <a:latin typeface="Times New Roman" panose="02020603050405020304" pitchFamily="18" charset="0"/>
                <a:cs typeface="Times New Roman" panose="02020603050405020304" pitchFamily="18" charset="0"/>
              </a:rPr>
              <a:t>BBS</a:t>
            </a:r>
            <a:r>
              <a:rPr lang="ru-RU" sz="1700" b="1" dirty="0">
                <a:solidFill>
                  <a:schemeClr val="tx1"/>
                </a:solidFill>
                <a:latin typeface="Times New Roman" panose="02020603050405020304" pitchFamily="18" charset="0"/>
                <a:cs typeface="Times New Roman" panose="02020603050405020304" pitchFamily="18" charset="0"/>
              </a:rPr>
              <a:t>) – </a:t>
            </a:r>
            <a:r>
              <a:rPr lang="ru-RU" sz="1700" dirty="0">
                <a:solidFill>
                  <a:schemeClr val="tx1"/>
                </a:solidFill>
                <a:latin typeface="Times New Roman" panose="02020603050405020304" pitchFamily="18" charset="0"/>
                <a:cs typeface="Times New Roman" panose="02020603050405020304" pitchFamily="18" charset="0"/>
              </a:rPr>
              <a:t>это место, куда стекается вся подлежащая обмену информация. С помощью </a:t>
            </a:r>
            <a:r>
              <a:rPr lang="en-US" sz="1700" dirty="0">
                <a:solidFill>
                  <a:schemeClr val="tx1"/>
                </a:solidFill>
                <a:latin typeface="Times New Roman" panose="02020603050405020304" pitchFamily="18" charset="0"/>
                <a:cs typeface="Times New Roman" panose="02020603050405020304" pitchFamily="18" charset="0"/>
              </a:rPr>
              <a:t>BBS </a:t>
            </a:r>
            <a:r>
              <a:rPr lang="ru-RU" sz="1700" dirty="0">
                <a:solidFill>
                  <a:schemeClr val="tx1"/>
                </a:solidFill>
                <a:latin typeface="Times New Roman" panose="02020603050405020304" pitchFamily="18" charset="0"/>
                <a:cs typeface="Times New Roman" panose="02020603050405020304" pitchFamily="18" charset="0"/>
              </a:rPr>
              <a:t>можно опубликовать объявление для общего ознакомления, или оставлять на доске информацию, которую адресат может забрать в удобное для него время.</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7.</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err="1">
                <a:solidFill>
                  <a:schemeClr val="tx1"/>
                </a:solidFill>
                <a:latin typeface="Times New Roman" panose="02020603050405020304" pitchFamily="18" charset="0"/>
                <a:cs typeface="Times New Roman" panose="02020603050405020304" pitchFamily="18" charset="0"/>
              </a:rPr>
              <a:t>Internet</a:t>
            </a:r>
            <a:r>
              <a:rPr lang="ru-RU" sz="1700" b="1" dirty="0">
                <a:solidFill>
                  <a:schemeClr val="tx1"/>
                </a:solidFill>
                <a:latin typeface="Times New Roman" panose="02020603050405020304" pitchFamily="18" charset="0"/>
                <a:cs typeface="Times New Roman" panose="02020603050405020304" pitchFamily="18" charset="0"/>
              </a:rPr>
              <a:t> </a:t>
            </a:r>
            <a:r>
              <a:rPr lang="ru-RU" sz="1700" b="1" dirty="0" err="1">
                <a:solidFill>
                  <a:schemeClr val="tx1"/>
                </a:solidFill>
                <a:latin typeface="Times New Roman" panose="02020603050405020304" pitchFamily="18" charset="0"/>
                <a:cs typeface="Times New Roman" panose="02020603050405020304" pitchFamily="18" charset="0"/>
              </a:rPr>
              <a:t>Relay</a:t>
            </a:r>
            <a:r>
              <a:rPr lang="ru-RU" sz="1700" b="1" dirty="0">
                <a:solidFill>
                  <a:schemeClr val="tx1"/>
                </a:solidFill>
                <a:latin typeface="Times New Roman" panose="02020603050405020304" pitchFamily="18" charset="0"/>
                <a:cs typeface="Times New Roman" panose="02020603050405020304" pitchFamily="18" charset="0"/>
              </a:rPr>
              <a:t> </a:t>
            </a:r>
            <a:r>
              <a:rPr lang="ru-RU" sz="1700" b="1" dirty="0" err="1">
                <a:solidFill>
                  <a:schemeClr val="tx1"/>
                </a:solidFill>
                <a:latin typeface="Times New Roman" panose="02020603050405020304" pitchFamily="18" charset="0"/>
                <a:cs typeface="Times New Roman" panose="02020603050405020304" pitchFamily="18" charset="0"/>
              </a:rPr>
              <a:t>Chat</a:t>
            </a:r>
            <a:r>
              <a:rPr lang="ru-RU" sz="1700" b="1" dirty="0">
                <a:solidFill>
                  <a:schemeClr val="tx1"/>
                </a:solidFill>
                <a:latin typeface="Times New Roman" panose="02020603050405020304" pitchFamily="18" charset="0"/>
                <a:cs typeface="Times New Roman" panose="02020603050405020304" pitchFamily="18" charset="0"/>
              </a:rPr>
              <a:t> (IRC) –</a:t>
            </a:r>
            <a:r>
              <a:rPr lang="ru-RU" sz="1700" dirty="0">
                <a:solidFill>
                  <a:schemeClr val="tx1"/>
                </a:solidFill>
                <a:latin typeface="Times New Roman" panose="02020603050405020304" pitchFamily="18" charset="0"/>
                <a:cs typeface="Times New Roman" panose="02020603050405020304" pitchFamily="18" charset="0"/>
              </a:rPr>
              <a:t> для поддержания так называемого живого диалога. Недавно выпущенное программное обеспечение позволяет проводить реальные видео- и </a:t>
            </a:r>
            <a:r>
              <a:rPr lang="ru-RU" sz="1700" dirty="0" err="1">
                <a:solidFill>
                  <a:schemeClr val="tx1"/>
                </a:solidFill>
                <a:latin typeface="Times New Roman" panose="02020603050405020304" pitchFamily="18" charset="0"/>
                <a:cs typeface="Times New Roman" panose="02020603050405020304" pitchFamily="18" charset="0"/>
              </a:rPr>
              <a:t>аудиконференции</a:t>
            </a:r>
            <a:r>
              <a:rPr lang="ru-RU" sz="1700" dirty="0">
                <a:solidFill>
                  <a:schemeClr val="tx1"/>
                </a:solidFill>
                <a:latin typeface="Times New Roman" panose="02020603050405020304" pitchFamily="18" charset="0"/>
                <a:cs typeface="Times New Roman" panose="02020603050405020304" pitchFamily="18" charset="0"/>
              </a:rPr>
              <a:t>.</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8.</a:t>
            </a:r>
            <a:r>
              <a:rPr lang="ru-RU" sz="1700" dirty="0">
                <a:solidFill>
                  <a:schemeClr val="tx1"/>
                </a:solidFill>
                <a:latin typeface="Times New Roman" panose="02020603050405020304" pitchFamily="18" charset="0"/>
                <a:cs typeface="Times New Roman" panose="02020603050405020304" pitchFamily="18" charset="0"/>
              </a:rPr>
              <a:t> </a:t>
            </a:r>
            <a:r>
              <a:rPr lang="ru-RU" sz="1700" b="1" dirty="0">
                <a:solidFill>
                  <a:schemeClr val="tx1"/>
                </a:solidFill>
                <a:latin typeface="Times New Roman" panose="02020603050405020304" pitchFamily="18" charset="0"/>
                <a:cs typeface="Times New Roman" panose="02020603050405020304" pitchFamily="18" charset="0"/>
              </a:rPr>
              <a:t>служба </a:t>
            </a:r>
            <a:r>
              <a:rPr lang="en-US" sz="1700" b="1" dirty="0">
                <a:solidFill>
                  <a:schemeClr val="tx1"/>
                </a:solidFill>
                <a:latin typeface="Times New Roman" panose="02020603050405020304" pitchFamily="18" charset="0"/>
                <a:cs typeface="Times New Roman" panose="02020603050405020304" pitchFamily="18" charset="0"/>
              </a:rPr>
              <a:t>ICQ</a:t>
            </a:r>
            <a:r>
              <a:rPr lang="ru-RU" sz="1700" dirty="0">
                <a:solidFill>
                  <a:schemeClr val="tx1"/>
                </a:solidFill>
                <a:latin typeface="Times New Roman" panose="02020603050405020304" pitchFamily="18" charset="0"/>
                <a:cs typeface="Times New Roman" panose="02020603050405020304" pitchFamily="18" charset="0"/>
              </a:rPr>
              <a:t>  (аська, </a:t>
            </a:r>
            <a:r>
              <a:rPr lang="en-US" sz="1700" dirty="0">
                <a:solidFill>
                  <a:schemeClr val="tx1"/>
                </a:solidFill>
                <a:latin typeface="Times New Roman" panose="02020603050405020304" pitchFamily="18" charset="0"/>
                <a:cs typeface="Times New Roman" panose="02020603050405020304" pitchFamily="18" charset="0"/>
              </a:rPr>
              <a:t>I seek you</a:t>
            </a:r>
            <a:r>
              <a:rPr lang="ru-RU" sz="1700" dirty="0">
                <a:solidFill>
                  <a:schemeClr val="tx1"/>
                </a:solidFill>
                <a:latin typeface="Times New Roman" panose="02020603050405020304" pitchFamily="18" charset="0"/>
                <a:cs typeface="Times New Roman" panose="02020603050405020304" pitchFamily="18" charset="0"/>
              </a:rPr>
              <a:t> “Я ищу тебя”) - предназначена  для обмена короткими текстовыми сообщениями между пользователями, одновременно находящимися на связи.</a:t>
            </a:r>
          </a:p>
          <a:p>
            <a:r>
              <a:rPr lang="ru-RU" sz="1700" b="1" dirty="0">
                <a:solidFill>
                  <a:schemeClr val="accent1">
                    <a:lumMod val="75000"/>
                  </a:schemeClr>
                </a:solidFill>
                <a:latin typeface="Times New Roman" panose="02020603050405020304" pitchFamily="18" charset="0"/>
                <a:cs typeface="Times New Roman" panose="02020603050405020304" pitchFamily="18" charset="0"/>
              </a:rPr>
              <a:t>9. </a:t>
            </a:r>
            <a:r>
              <a:rPr lang="en-US" sz="1700" b="1" dirty="0">
                <a:solidFill>
                  <a:schemeClr val="tx1"/>
                </a:solidFill>
                <a:latin typeface="Times New Roman" panose="02020603050405020304" pitchFamily="18" charset="0"/>
                <a:cs typeface="Times New Roman" panose="02020603050405020304" pitchFamily="18" charset="0"/>
              </a:rPr>
              <a:t>Word Wide Web</a:t>
            </a:r>
            <a:r>
              <a:rPr lang="ru-RU" sz="1700" b="1" dirty="0">
                <a:solidFill>
                  <a:schemeClr val="tx1"/>
                </a:solidFill>
                <a:latin typeface="Times New Roman" panose="02020603050405020304" pitchFamily="18" charset="0"/>
                <a:cs typeface="Times New Roman" panose="02020603050405020304" pitchFamily="18" charset="0"/>
              </a:rPr>
              <a:t> (</a:t>
            </a:r>
            <a:r>
              <a:rPr lang="en-US" sz="1700" b="1" dirty="0">
                <a:solidFill>
                  <a:schemeClr val="tx1"/>
                </a:solidFill>
                <a:latin typeface="Times New Roman" panose="02020603050405020304" pitchFamily="18" charset="0"/>
                <a:cs typeface="Times New Roman" panose="02020603050405020304" pitchFamily="18" charset="0"/>
              </a:rPr>
              <a:t>WWW</a:t>
            </a:r>
            <a:r>
              <a:rPr lang="ru-RU" sz="1700" b="1" dirty="0">
                <a:solidFill>
                  <a:schemeClr val="tx1"/>
                </a:solidFill>
                <a:latin typeface="Times New Roman" panose="02020603050405020304" pitchFamily="18" charset="0"/>
                <a:cs typeface="Times New Roman" panose="02020603050405020304" pitchFamily="18" charset="0"/>
              </a:rPr>
              <a:t>)</a:t>
            </a:r>
            <a:r>
              <a:rPr lang="ru-RU" sz="1700" dirty="0">
                <a:solidFill>
                  <a:schemeClr val="tx1"/>
                </a:solidFill>
                <a:latin typeface="Times New Roman" panose="02020603050405020304" pitchFamily="18" charset="0"/>
                <a:cs typeface="Times New Roman" panose="02020603050405020304" pitchFamily="18" charset="0"/>
              </a:rPr>
              <a:t> -  это огромное собрание статистических и интерактивных документов, связанных между собой.  Для просмотра этих документов – </a:t>
            </a:r>
            <a:r>
              <a:rPr lang="en-US" sz="1700" dirty="0">
                <a:solidFill>
                  <a:schemeClr val="tx1"/>
                </a:solidFill>
                <a:latin typeface="Times New Roman" panose="02020603050405020304" pitchFamily="18" charset="0"/>
                <a:cs typeface="Times New Roman" panose="02020603050405020304" pitchFamily="18" charset="0"/>
              </a:rPr>
              <a:t>Web</a:t>
            </a:r>
            <a:r>
              <a:rPr lang="ru-RU" sz="1700" dirty="0">
                <a:solidFill>
                  <a:schemeClr val="tx1"/>
                </a:solidFill>
                <a:latin typeface="Times New Roman" panose="02020603050405020304" pitchFamily="18" charset="0"/>
                <a:cs typeface="Times New Roman" panose="02020603050405020304" pitchFamily="18" charset="0"/>
              </a:rPr>
              <a:t>-страниц – используются </a:t>
            </a:r>
            <a:r>
              <a:rPr lang="en-US" sz="1700" dirty="0">
                <a:solidFill>
                  <a:schemeClr val="tx1"/>
                </a:solidFill>
                <a:latin typeface="Times New Roman" panose="02020603050405020304" pitchFamily="18" charset="0"/>
                <a:cs typeface="Times New Roman" panose="02020603050405020304" pitchFamily="18" charset="0"/>
              </a:rPr>
              <a:t>Web</a:t>
            </a:r>
            <a:r>
              <a:rPr lang="ru-RU" sz="1700" dirty="0">
                <a:solidFill>
                  <a:schemeClr val="tx1"/>
                </a:solidFill>
                <a:latin typeface="Times New Roman" panose="02020603050405020304" pitchFamily="18" charset="0"/>
                <a:cs typeface="Times New Roman" panose="02020603050405020304" pitchFamily="18" charset="0"/>
              </a:rPr>
              <a:t>-</a:t>
            </a:r>
            <a:r>
              <a:rPr lang="ru-RU" sz="1700" dirty="0" err="1">
                <a:solidFill>
                  <a:schemeClr val="tx1"/>
                </a:solidFill>
                <a:latin typeface="Times New Roman" panose="02020603050405020304" pitchFamily="18" charset="0"/>
                <a:cs typeface="Times New Roman" panose="02020603050405020304" pitchFamily="18" charset="0"/>
              </a:rPr>
              <a:t>броузеры</a:t>
            </a:r>
            <a:r>
              <a:rPr lang="ru-RU" sz="1700" dirty="0">
                <a:solidFill>
                  <a:schemeClr val="tx1"/>
                </a:solidFill>
                <a:latin typeface="Times New Roman" panose="02020603050405020304" pitchFamily="18" charset="0"/>
                <a:cs typeface="Times New Roman" panose="02020603050405020304" pitchFamily="18" charset="0"/>
              </a:rPr>
              <a:t>. </a:t>
            </a:r>
            <a:r>
              <a:rPr lang="en-US" sz="1700" dirty="0">
                <a:solidFill>
                  <a:schemeClr val="tx1"/>
                </a:solidFill>
                <a:latin typeface="Times New Roman" panose="02020603050405020304" pitchFamily="18" charset="0"/>
                <a:cs typeface="Times New Roman" panose="02020603050405020304" pitchFamily="18" charset="0"/>
              </a:rPr>
              <a:t>Web</a:t>
            </a:r>
            <a:r>
              <a:rPr lang="ru-RU" sz="1700" dirty="0">
                <a:solidFill>
                  <a:schemeClr val="tx1"/>
                </a:solidFill>
                <a:latin typeface="Times New Roman" panose="02020603050405020304" pitchFamily="18" charset="0"/>
                <a:cs typeface="Times New Roman" panose="02020603050405020304" pitchFamily="18" charset="0"/>
              </a:rPr>
              <a:t>-страницы находятся </a:t>
            </a:r>
            <a:r>
              <a:rPr lang="ru-RU" sz="1700" dirty="0" err="1">
                <a:solidFill>
                  <a:schemeClr val="tx1"/>
                </a:solidFill>
                <a:latin typeface="Times New Roman" panose="02020603050405020304" pitchFamily="18" charset="0"/>
                <a:cs typeface="Times New Roman" panose="02020603050405020304" pitchFamily="18" charset="0"/>
              </a:rPr>
              <a:t>находятся</a:t>
            </a:r>
            <a:r>
              <a:rPr lang="ru-RU" sz="1700" dirty="0">
                <a:solidFill>
                  <a:schemeClr val="tx1"/>
                </a:solidFill>
                <a:latin typeface="Times New Roman" panose="02020603050405020304" pitchFamily="18" charset="0"/>
                <a:cs typeface="Times New Roman" panose="02020603050405020304" pitchFamily="18" charset="0"/>
              </a:rPr>
              <a:t> на сотнях тысяч </a:t>
            </a:r>
            <a:r>
              <a:rPr lang="en-US" sz="1700" dirty="0">
                <a:solidFill>
                  <a:schemeClr val="tx1"/>
                </a:solidFill>
                <a:latin typeface="Times New Roman" panose="02020603050405020304" pitchFamily="18" charset="0"/>
                <a:cs typeface="Times New Roman" panose="02020603050405020304" pitchFamily="18" charset="0"/>
              </a:rPr>
              <a:t>Web</a:t>
            </a:r>
            <a:r>
              <a:rPr lang="ru-RU" sz="1700" dirty="0">
                <a:solidFill>
                  <a:schemeClr val="tx1"/>
                </a:solidFill>
                <a:latin typeface="Times New Roman" panose="02020603050405020304" pitchFamily="18" charset="0"/>
                <a:cs typeface="Times New Roman" panose="02020603050405020304" pitchFamily="18" charset="0"/>
              </a:rPr>
              <a:t>-серверов, расположенных по всему миру. Для перехода с одной </a:t>
            </a:r>
            <a:r>
              <a:rPr lang="en-US" sz="1700" dirty="0">
                <a:solidFill>
                  <a:schemeClr val="tx1"/>
                </a:solidFill>
                <a:latin typeface="Times New Roman" panose="02020603050405020304" pitchFamily="18" charset="0"/>
                <a:cs typeface="Times New Roman" panose="02020603050405020304" pitchFamily="18" charset="0"/>
              </a:rPr>
              <a:t>Web</a:t>
            </a:r>
            <a:r>
              <a:rPr lang="ru-RU" sz="1700" dirty="0">
                <a:solidFill>
                  <a:schemeClr val="tx1"/>
                </a:solidFill>
                <a:latin typeface="Times New Roman" panose="02020603050405020304" pitchFamily="18" charset="0"/>
                <a:cs typeface="Times New Roman" panose="02020603050405020304" pitchFamily="18" charset="0"/>
              </a:rPr>
              <a:t>-страницы на другую достаточно щелкнуть мышью на одной из гипертекстовых ссылок, имеющихся почти на каждой странице.</a:t>
            </a:r>
          </a:p>
          <a:p>
            <a:endParaRPr lang="ru-RU" dirty="0"/>
          </a:p>
        </p:txBody>
      </p:sp>
      <p:sp>
        <p:nvSpPr>
          <p:cNvPr id="4" name="Управляющая кнопка: назад 3">
            <a:hlinkClick r:id="" action="ppaction://hlinkshowjump?jump=previousslide" highlightClick="1"/>
          </p:cNvPr>
          <p:cNvSpPr/>
          <p:nvPr/>
        </p:nvSpPr>
        <p:spPr>
          <a:xfrm>
            <a:off x="9678838" y="6409427"/>
            <a:ext cx="370936" cy="31917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2" action="ppaction://hlinksldjump" highlightClick="1"/>
          </p:cNvPr>
          <p:cNvSpPr/>
          <p:nvPr/>
        </p:nvSpPr>
        <p:spPr>
          <a:xfrm>
            <a:off x="10170543" y="6392174"/>
            <a:ext cx="345057" cy="33643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627743" y="6409427"/>
            <a:ext cx="336431" cy="3019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2319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Блокчейн: организация сети, проверка подписи и задание для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1680" y="2051019"/>
            <a:ext cx="5676900" cy="47148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246013" y="400800"/>
            <a:ext cx="8596668" cy="3880773"/>
          </a:xfrm>
        </p:spPr>
        <p:txBody>
          <a:bodyPr>
            <a:normAutofit/>
          </a:bodyPr>
          <a:lstStyle/>
          <a:p>
            <a:pPr marL="0" indent="0">
              <a:buNone/>
            </a:pPr>
            <a:r>
              <a:rPr lang="ru-RU" sz="1600" dirty="0">
                <a:solidFill>
                  <a:schemeClr val="tx1"/>
                </a:solidFill>
                <a:latin typeface="Times New Roman" panose="02020603050405020304" pitchFamily="18" charset="0"/>
                <a:cs typeface="Times New Roman" panose="02020603050405020304" pitchFamily="18" charset="0"/>
              </a:rPr>
              <a:t>Каждый компьютер, подключенный к </a:t>
            </a:r>
            <a:r>
              <a:rPr lang="ru-RU" sz="1600" dirty="0" err="1">
                <a:solidFill>
                  <a:schemeClr val="tx1"/>
                </a:solidFill>
                <a:latin typeface="Times New Roman" panose="02020603050405020304" pitchFamily="18" charset="0"/>
                <a:cs typeface="Times New Roman" panose="02020603050405020304" pitchFamily="18" charset="0"/>
              </a:rPr>
              <a:t>Internet</a:t>
            </a:r>
            <a:r>
              <a:rPr lang="ru-RU" sz="1600" dirty="0">
                <a:solidFill>
                  <a:schemeClr val="tx1"/>
                </a:solidFill>
                <a:latin typeface="Times New Roman" panose="02020603050405020304" pitchFamily="18" charset="0"/>
                <a:cs typeface="Times New Roman" panose="02020603050405020304" pitchFamily="18" charset="0"/>
              </a:rPr>
              <a:t>, называется </a:t>
            </a:r>
            <a:r>
              <a:rPr lang="ru-RU" sz="1600" b="1" dirty="0">
                <a:solidFill>
                  <a:schemeClr val="accent1">
                    <a:lumMod val="75000"/>
                  </a:schemeClr>
                </a:solidFill>
                <a:latin typeface="Times New Roman" panose="02020603050405020304" pitchFamily="18" charset="0"/>
                <a:cs typeface="Times New Roman" panose="02020603050405020304" pitchFamily="18" charset="0"/>
              </a:rPr>
              <a:t>узлом</a:t>
            </a:r>
            <a:r>
              <a:rPr lang="ru-RU" sz="1600" dirty="0">
                <a:solidFill>
                  <a:schemeClr val="tx1"/>
                </a:solidFill>
                <a:latin typeface="Times New Roman" panose="02020603050405020304" pitchFamily="18" charset="0"/>
                <a:cs typeface="Times New Roman" panose="02020603050405020304" pitchFamily="18" charset="0"/>
              </a:rPr>
              <a:t>. Некоторые узлы предоставляют другим узлам программы и данные, они называются </a:t>
            </a:r>
            <a:r>
              <a:rPr lang="ru-RU" sz="1600" dirty="0">
                <a:solidFill>
                  <a:schemeClr val="accent1">
                    <a:lumMod val="75000"/>
                  </a:schemeClr>
                </a:solidFill>
                <a:latin typeface="Times New Roman" panose="02020603050405020304" pitchFamily="18" charset="0"/>
                <a:cs typeface="Times New Roman" panose="02020603050405020304" pitchFamily="18" charset="0"/>
              </a:rPr>
              <a:t>серверами</a:t>
            </a:r>
            <a:r>
              <a:rPr lang="ru-RU" sz="1600" dirty="0">
                <a:solidFill>
                  <a:schemeClr val="tx1"/>
                </a:solidFill>
                <a:latin typeface="Times New Roman" panose="02020603050405020304" pitchFamily="18" charset="0"/>
                <a:cs typeface="Times New Roman" panose="02020603050405020304" pitchFamily="18" charset="0"/>
              </a:rPr>
              <a:t>. Другие компьютеры используют информацию, предоставляемую сервером, они называются </a:t>
            </a:r>
            <a:r>
              <a:rPr lang="ru-RU" sz="1600" b="1" dirty="0">
                <a:solidFill>
                  <a:schemeClr val="accent1">
                    <a:lumMod val="75000"/>
                  </a:schemeClr>
                </a:solidFill>
                <a:latin typeface="Times New Roman" panose="02020603050405020304" pitchFamily="18" charset="0"/>
                <a:cs typeface="Times New Roman" panose="02020603050405020304" pitchFamily="18" charset="0"/>
              </a:rPr>
              <a:t>клиентами</a:t>
            </a:r>
            <a:r>
              <a:rPr lang="ru-RU" sz="1600" dirty="0">
                <a:solidFill>
                  <a:schemeClr val="tx1"/>
                </a:solidFill>
                <a:latin typeface="Times New Roman" panose="02020603050405020304" pitchFamily="18" charset="0"/>
                <a:cs typeface="Times New Roman" panose="02020603050405020304" pitchFamily="18" charset="0"/>
              </a:rPr>
              <a:t>.  Системы, компоненты которых взаимодействуют подобным образом, называются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системами клиент/сервер</a:t>
            </a:r>
            <a:r>
              <a:rPr lang="ru-RU" sz="16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1600" b="1" dirty="0" smtClean="0">
                <a:solidFill>
                  <a:schemeClr val="accent1">
                    <a:lumMod val="75000"/>
                  </a:schemeClr>
                </a:solidFill>
              </a:rPr>
              <a:t>Клиент</a:t>
            </a:r>
            <a:r>
              <a:rPr lang="ru-RU" sz="1600" dirty="0" smtClean="0">
                <a:solidFill>
                  <a:schemeClr val="tx1"/>
                </a:solidFill>
              </a:rPr>
              <a:t> </a:t>
            </a:r>
            <a:r>
              <a:rPr lang="ru-RU" sz="1600" dirty="0">
                <a:solidFill>
                  <a:schemeClr val="tx1"/>
                </a:solidFill>
              </a:rPr>
              <a:t>- это программа с дружественным пользователю интерфейсом, которая выполняется на вашем компьютере и имеет доступ к Интернет-ресурсам. </a:t>
            </a:r>
            <a:endParaRPr lang="ru-RU" sz="1600" dirty="0">
              <a:solidFill>
                <a:schemeClr val="tx1"/>
              </a:solidFill>
              <a:latin typeface="Times New Roman" panose="02020603050405020304" pitchFamily="18" charset="0"/>
              <a:cs typeface="Times New Roman" panose="02020603050405020304" pitchFamily="18" charset="0"/>
            </a:endParaRPr>
          </a:p>
          <a:p>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Управляющая кнопка: назад 3">
            <a:hlinkClick r:id="" action="ppaction://hlinkshowjump?jump=previousslide" highlightClick="1"/>
          </p:cNvPr>
          <p:cNvSpPr/>
          <p:nvPr/>
        </p:nvSpPr>
        <p:spPr>
          <a:xfrm>
            <a:off x="9739223" y="6349041"/>
            <a:ext cx="345057" cy="3219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омой 4">
            <a:hlinkClick r:id="rId3" action="ppaction://hlinksldjump" highlightClick="1"/>
          </p:cNvPr>
          <p:cNvSpPr/>
          <p:nvPr/>
        </p:nvSpPr>
        <p:spPr>
          <a:xfrm>
            <a:off x="10179170" y="6349041"/>
            <a:ext cx="336431" cy="3278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 action="ppaction://hlinkshowjump?jump=nextslide" highlightClick="1"/>
          </p:cNvPr>
          <p:cNvSpPr/>
          <p:nvPr/>
        </p:nvSpPr>
        <p:spPr>
          <a:xfrm>
            <a:off x="10610491" y="6349041"/>
            <a:ext cx="353683" cy="3219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216176350"/>
      </p:ext>
    </p:extLst>
  </p:cSld>
  <p:clrMapOvr>
    <a:masterClrMapping/>
  </p:clrMapOvr>
</p:sld>
</file>

<file path=ppt/theme/theme1.xml><?xml version="1.0" encoding="utf-8"?>
<a:theme xmlns:a="http://schemas.openxmlformats.org/drawingml/2006/main" name="Грань">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121</TotalTime>
  <Words>538</Words>
  <Application>Microsoft Office PowerPoint</Application>
  <PresentationFormat>Произвольный</PresentationFormat>
  <Paragraphs>116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Грань</vt:lpstr>
      <vt:lpstr>Слайд 1</vt:lpstr>
      <vt:lpstr>                                 Содержание</vt:lpstr>
      <vt:lpstr>Слайд 3</vt:lpstr>
      <vt:lpstr>Классификация ВС:</vt:lpstr>
      <vt:lpstr>Типы кабелей:</vt:lpstr>
      <vt:lpstr>Слайд 6</vt:lpstr>
      <vt:lpstr>Появление Internet</vt:lpstr>
      <vt:lpstr>Традиционные возможности Internet:</vt:lpstr>
      <vt:lpstr>Слайд 9</vt:lpstr>
      <vt:lpstr>Слайд 10</vt:lpstr>
      <vt:lpstr>Подключение к Internet</vt:lpstr>
      <vt:lpstr>Безопасность в Internet</vt:lpstr>
      <vt:lpstr>Установка параметров соединения:</vt:lpstr>
      <vt:lpstr>Установка связи с провайдером и окончание работы</vt:lpstr>
      <vt:lpstr>Программы для Internet:</vt:lpstr>
      <vt:lpstr>Просмотры документов в World wide web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Богдан</dc:creator>
  <cp:lastModifiedBy>user</cp:lastModifiedBy>
  <cp:revision>14</cp:revision>
  <dcterms:created xsi:type="dcterms:W3CDTF">2020-05-11T21:24:20Z</dcterms:created>
  <dcterms:modified xsi:type="dcterms:W3CDTF">2020-06-04T01:00:41Z</dcterms:modified>
</cp:coreProperties>
</file>